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501" r:id="rId2"/>
    <p:sldId id="502" r:id="rId3"/>
    <p:sldId id="476" r:id="rId4"/>
    <p:sldId id="477" r:id="rId5"/>
    <p:sldId id="478" r:id="rId6"/>
    <p:sldId id="479" r:id="rId7"/>
    <p:sldId id="482" r:id="rId8"/>
    <p:sldId id="484" r:id="rId9"/>
    <p:sldId id="481" r:id="rId10"/>
    <p:sldId id="483" r:id="rId11"/>
    <p:sldId id="486" r:id="rId12"/>
    <p:sldId id="485" r:id="rId13"/>
    <p:sldId id="490" r:id="rId14"/>
    <p:sldId id="491" r:id="rId15"/>
    <p:sldId id="492" r:id="rId16"/>
    <p:sldId id="493" r:id="rId17"/>
    <p:sldId id="497" r:id="rId18"/>
    <p:sldId id="494" r:id="rId19"/>
    <p:sldId id="507" r:id="rId20"/>
    <p:sldId id="508" r:id="rId21"/>
    <p:sldId id="495" r:id="rId22"/>
    <p:sldId id="496" r:id="rId23"/>
    <p:sldId id="505" r:id="rId24"/>
    <p:sldId id="529" r:id="rId25"/>
    <p:sldId id="503" r:id="rId26"/>
    <p:sldId id="530" r:id="rId27"/>
    <p:sldId id="531" r:id="rId28"/>
    <p:sldId id="532" r:id="rId29"/>
    <p:sldId id="504" r:id="rId30"/>
    <p:sldId id="506" r:id="rId31"/>
    <p:sldId id="499" r:id="rId32"/>
    <p:sldId id="500" r:id="rId33"/>
    <p:sldId id="509" r:id="rId34"/>
    <p:sldId id="510" r:id="rId35"/>
    <p:sldId id="511" r:id="rId36"/>
    <p:sldId id="512" r:id="rId37"/>
    <p:sldId id="513" r:id="rId38"/>
    <p:sldId id="514" r:id="rId39"/>
    <p:sldId id="517" r:id="rId40"/>
    <p:sldId id="518" r:id="rId41"/>
    <p:sldId id="519" r:id="rId42"/>
    <p:sldId id="520" r:id="rId43"/>
    <p:sldId id="524" r:id="rId44"/>
    <p:sldId id="521" r:id="rId45"/>
    <p:sldId id="522" r:id="rId46"/>
    <p:sldId id="523" r:id="rId47"/>
    <p:sldId id="525" r:id="rId48"/>
    <p:sldId id="526" r:id="rId49"/>
    <p:sldId id="527" r:id="rId50"/>
    <p:sldId id="528" r:id="rId51"/>
  </p:sldIdLst>
  <p:sldSz cx="9904413" cy="6858000"/>
  <p:notesSz cx="9929813" cy="14357350"/>
  <p:defaultTextStyle>
    <a:defPPr>
      <a:defRPr lang="ko-KR"/>
    </a:defPPr>
    <a:lvl1pPr algn="ctr" rtl="0" fontAlgn="base" latinLnBrk="1">
      <a:spcBef>
        <a:spcPct val="50000"/>
      </a:spcBef>
      <a:spcAft>
        <a:spcPct val="0"/>
      </a:spcAft>
      <a:defRPr kumimoji="1" sz="1000" kern="1200">
        <a:solidFill>
          <a:schemeClr val="tx1"/>
        </a:solidFill>
        <a:latin typeface="HY헤드라인M" pitchFamily="18" charset="-127"/>
        <a:ea typeface="HY헤드라인M" pitchFamily="18" charset="-127"/>
        <a:cs typeface="+mn-cs"/>
      </a:defRPr>
    </a:lvl1pPr>
    <a:lvl2pPr marL="457200" algn="ctr" rtl="0" fontAlgn="base" latinLnBrk="1">
      <a:spcBef>
        <a:spcPct val="50000"/>
      </a:spcBef>
      <a:spcAft>
        <a:spcPct val="0"/>
      </a:spcAft>
      <a:defRPr kumimoji="1" sz="1000" kern="1200">
        <a:solidFill>
          <a:schemeClr val="tx1"/>
        </a:solidFill>
        <a:latin typeface="HY헤드라인M" pitchFamily="18" charset="-127"/>
        <a:ea typeface="HY헤드라인M" pitchFamily="18" charset="-127"/>
        <a:cs typeface="+mn-cs"/>
      </a:defRPr>
    </a:lvl2pPr>
    <a:lvl3pPr marL="914400" algn="ctr" rtl="0" fontAlgn="base" latinLnBrk="1">
      <a:spcBef>
        <a:spcPct val="50000"/>
      </a:spcBef>
      <a:spcAft>
        <a:spcPct val="0"/>
      </a:spcAft>
      <a:defRPr kumimoji="1" sz="1000" kern="1200">
        <a:solidFill>
          <a:schemeClr val="tx1"/>
        </a:solidFill>
        <a:latin typeface="HY헤드라인M" pitchFamily="18" charset="-127"/>
        <a:ea typeface="HY헤드라인M" pitchFamily="18" charset="-127"/>
        <a:cs typeface="+mn-cs"/>
      </a:defRPr>
    </a:lvl3pPr>
    <a:lvl4pPr marL="1371600" algn="ctr" rtl="0" fontAlgn="base" latinLnBrk="1">
      <a:spcBef>
        <a:spcPct val="50000"/>
      </a:spcBef>
      <a:spcAft>
        <a:spcPct val="0"/>
      </a:spcAft>
      <a:defRPr kumimoji="1" sz="1000" kern="1200">
        <a:solidFill>
          <a:schemeClr val="tx1"/>
        </a:solidFill>
        <a:latin typeface="HY헤드라인M" pitchFamily="18" charset="-127"/>
        <a:ea typeface="HY헤드라인M" pitchFamily="18" charset="-127"/>
        <a:cs typeface="+mn-cs"/>
      </a:defRPr>
    </a:lvl4pPr>
    <a:lvl5pPr marL="1828800" algn="ctr" rtl="0" fontAlgn="base" latinLnBrk="1">
      <a:spcBef>
        <a:spcPct val="50000"/>
      </a:spcBef>
      <a:spcAft>
        <a:spcPct val="0"/>
      </a:spcAft>
      <a:defRPr kumimoji="1" sz="1000" kern="1200">
        <a:solidFill>
          <a:schemeClr val="tx1"/>
        </a:solidFill>
        <a:latin typeface="HY헤드라인M" pitchFamily="18" charset="-127"/>
        <a:ea typeface="HY헤드라인M" pitchFamily="18" charset="-127"/>
        <a:cs typeface="+mn-cs"/>
      </a:defRPr>
    </a:lvl5pPr>
    <a:lvl6pPr marL="2286000" algn="l" defTabSz="914400" rtl="0" eaLnBrk="1" latinLnBrk="1" hangingPunct="1">
      <a:defRPr kumimoji="1" sz="1000" kern="1200">
        <a:solidFill>
          <a:schemeClr val="tx1"/>
        </a:solidFill>
        <a:latin typeface="HY헤드라인M" pitchFamily="18" charset="-127"/>
        <a:ea typeface="HY헤드라인M" pitchFamily="18" charset="-127"/>
        <a:cs typeface="+mn-cs"/>
      </a:defRPr>
    </a:lvl6pPr>
    <a:lvl7pPr marL="2743200" algn="l" defTabSz="914400" rtl="0" eaLnBrk="1" latinLnBrk="1" hangingPunct="1">
      <a:defRPr kumimoji="1" sz="1000" kern="1200">
        <a:solidFill>
          <a:schemeClr val="tx1"/>
        </a:solidFill>
        <a:latin typeface="HY헤드라인M" pitchFamily="18" charset="-127"/>
        <a:ea typeface="HY헤드라인M" pitchFamily="18" charset="-127"/>
        <a:cs typeface="+mn-cs"/>
      </a:defRPr>
    </a:lvl7pPr>
    <a:lvl8pPr marL="3200400" algn="l" defTabSz="914400" rtl="0" eaLnBrk="1" latinLnBrk="1" hangingPunct="1">
      <a:defRPr kumimoji="1" sz="1000" kern="1200">
        <a:solidFill>
          <a:schemeClr val="tx1"/>
        </a:solidFill>
        <a:latin typeface="HY헤드라인M" pitchFamily="18" charset="-127"/>
        <a:ea typeface="HY헤드라인M" pitchFamily="18" charset="-127"/>
        <a:cs typeface="+mn-cs"/>
      </a:defRPr>
    </a:lvl8pPr>
    <a:lvl9pPr marL="3657600" algn="l" defTabSz="914400" rtl="0" eaLnBrk="1" latinLnBrk="1" hangingPunct="1">
      <a:defRPr kumimoji="1" sz="1000" kern="1200">
        <a:solidFill>
          <a:schemeClr val="tx1"/>
        </a:solidFill>
        <a:latin typeface="HY헤드라인M" pitchFamily="18" charset="-127"/>
        <a:ea typeface="HY헤드라인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02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FFF3CF"/>
    <a:srgbClr val="FFE699"/>
    <a:srgbClr val="DAE3F3"/>
    <a:srgbClr val="5B9BD5"/>
    <a:srgbClr val="9DC3E6"/>
    <a:srgbClr val="FBE5D6"/>
    <a:srgbClr val="BBD7AA"/>
    <a:srgbClr val="A9D18E"/>
    <a:srgbClr val="9C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7" autoAdjust="0"/>
    <p:restoredTop sz="96210" autoAdjust="0"/>
  </p:normalViewPr>
  <p:slideViewPr>
    <p:cSldViewPr showGuides="1">
      <p:cViewPr>
        <p:scale>
          <a:sx n="115" d="100"/>
          <a:sy n="115" d="100"/>
        </p:scale>
        <p:origin x="1044" y="120"/>
      </p:cViewPr>
      <p:guideLst>
        <p:guide orient="horz" pos="3702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370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4001" cy="718672"/>
          </a:xfrm>
          <a:prstGeom prst="rect">
            <a:avLst/>
          </a:prstGeom>
        </p:spPr>
        <p:txBody>
          <a:bodyPr vert="horz" lIns="132789" tIns="66395" rIns="132789" bIns="66395" rtlCol="0"/>
          <a:lstStyle>
            <a:lvl1pPr algn="l">
              <a:defRPr sz="17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494" y="0"/>
            <a:ext cx="4304001" cy="718672"/>
          </a:xfrm>
          <a:prstGeom prst="rect">
            <a:avLst/>
          </a:prstGeom>
        </p:spPr>
        <p:txBody>
          <a:bodyPr vert="horz" lIns="132789" tIns="66395" rIns="132789" bIns="66395" rtlCol="0"/>
          <a:lstStyle>
            <a:lvl1pPr algn="r">
              <a:defRPr sz="1700"/>
            </a:lvl1pPr>
          </a:lstStyle>
          <a:p>
            <a:fld id="{A03526E4-11D2-4EEC-94AB-A7E023B3C1B8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3638678"/>
            <a:ext cx="4304001" cy="718672"/>
          </a:xfrm>
          <a:prstGeom prst="rect">
            <a:avLst/>
          </a:prstGeom>
        </p:spPr>
        <p:txBody>
          <a:bodyPr vert="horz" lIns="132789" tIns="66395" rIns="132789" bIns="66395" rtlCol="0" anchor="b"/>
          <a:lstStyle>
            <a:lvl1pPr algn="l">
              <a:defRPr sz="17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494" y="13638678"/>
            <a:ext cx="4304001" cy="718672"/>
          </a:xfrm>
          <a:prstGeom prst="rect">
            <a:avLst/>
          </a:prstGeom>
        </p:spPr>
        <p:txBody>
          <a:bodyPr vert="horz" lIns="132789" tIns="66395" rIns="132789" bIns="66395" rtlCol="0" anchor="b"/>
          <a:lstStyle>
            <a:lvl1pPr algn="r">
              <a:defRPr sz="1700"/>
            </a:lvl1pPr>
          </a:lstStyle>
          <a:p>
            <a:fld id="{10876F65-E52A-47F3-8CAE-E967ADB41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667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1895" cy="71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3810" tIns="66906" rIns="133810" bIns="66906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7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5555" y="0"/>
            <a:ext cx="4301895" cy="71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3810" tIns="66906" rIns="133810" bIns="66906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7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76325" y="1076325"/>
            <a:ext cx="7777163" cy="5384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746" y="6819341"/>
            <a:ext cx="7944322" cy="6461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3810" tIns="66906" rIns="133810" bIns="669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13636384"/>
            <a:ext cx="4301895" cy="718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3810" tIns="66906" rIns="133810" bIns="66906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7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5"/>
          </p:nvPr>
        </p:nvSpPr>
        <p:spPr>
          <a:xfrm>
            <a:off x="5624513" y="13638213"/>
            <a:ext cx="4303712" cy="719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68696-CFB0-4FD8-AB59-1098BC6D97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2609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625555" y="13636384"/>
            <a:ext cx="4301895" cy="71867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C68CC6C-C0B5-4F39-907C-B200829998E7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7265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625555" y="13636384"/>
            <a:ext cx="4301895" cy="71867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C68CC6C-C0B5-4F39-907C-B200829998E7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3584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625555" y="13636384"/>
            <a:ext cx="4301895" cy="71867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C68CC6C-C0B5-4F39-907C-B200829998E7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70878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625555" y="13636384"/>
            <a:ext cx="4301895" cy="71867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C68CC6C-C0B5-4F39-907C-B200829998E7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76429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625555" y="13636384"/>
            <a:ext cx="4301895" cy="71867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C68CC6C-C0B5-4F39-907C-B200829998E7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94263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625555" y="13636384"/>
            <a:ext cx="4301895" cy="71867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C68CC6C-C0B5-4F39-907C-B200829998E7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7371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625555" y="13636384"/>
            <a:ext cx="4301895" cy="71867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C68CC6C-C0B5-4F39-907C-B200829998E7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4851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625555" y="13636384"/>
            <a:ext cx="4301895" cy="71867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C68CC6C-C0B5-4F39-907C-B200829998E7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20869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6988"/>
            <a:ext cx="9904413" cy="825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2831" y="2130426"/>
            <a:ext cx="8418751" cy="1470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85662" y="3886200"/>
            <a:ext cx="6933089" cy="17526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5225"/>
            <a:ext cx="3135313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97713" y="6245225"/>
            <a:ext cx="2311400" cy="476250"/>
          </a:xfrm>
          <a:prstGeom prst="rect">
            <a:avLst/>
          </a:prstGeom>
        </p:spPr>
        <p:txBody>
          <a:bodyPr anchor="t"/>
          <a:lstStyle>
            <a:lvl1pPr algn="r"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8C201E54-2B9C-478A-A178-FD532A8F280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6" y="188640"/>
            <a:ext cx="1512000" cy="8775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38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3813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200775" y="6245225"/>
            <a:ext cx="31369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3783013" y="6408738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074766-ACCF-4ACA-936A-263BDF37FE51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/8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0699" y="274639"/>
            <a:ext cx="2228493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221" y="274639"/>
            <a:ext cx="6520405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200775" y="6245225"/>
            <a:ext cx="31369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3783013" y="6408738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BA6B80-D58E-41F0-AFE3-8C7BEA5E5A14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/8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38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3813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200775" y="6245225"/>
            <a:ext cx="31369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1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380" y="4406901"/>
            <a:ext cx="841875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380" y="2906713"/>
            <a:ext cx="8418751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200775" y="6245225"/>
            <a:ext cx="31369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3783013" y="6408738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55FE04-9F10-4A54-BA72-EAC470FED313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/8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38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221" y="1600201"/>
            <a:ext cx="4374449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4743" y="1600201"/>
            <a:ext cx="4374449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200775" y="6245225"/>
            <a:ext cx="31369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3783013" y="6408738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F6253-19B4-4FA7-A8F5-4D01E3F8B900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/8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3813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221" y="1535113"/>
            <a:ext cx="4376169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221" y="2174875"/>
            <a:ext cx="4376169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1305" y="1535113"/>
            <a:ext cx="43778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1305" y="2174875"/>
            <a:ext cx="43778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200775" y="6245225"/>
            <a:ext cx="31369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3783013" y="6408738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DAA1CA-BE66-4747-A0E8-2FBA23E72786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/8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38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200775" y="6245225"/>
            <a:ext cx="31369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3783013" y="6408738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753D4-4359-4ADC-ADC8-CFC47684342E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/8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200775" y="6245225"/>
            <a:ext cx="31369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3783013" y="6408738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223913-563F-4A9D-81B5-BFA637914B4C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/8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221" y="273050"/>
            <a:ext cx="32584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350" y="273051"/>
            <a:ext cx="5536842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221" y="1435101"/>
            <a:ext cx="32584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200775" y="6245225"/>
            <a:ext cx="31369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3783013" y="6408738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02C315-745B-43BE-B075-8847DE012788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/8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334" y="4800600"/>
            <a:ext cx="5942648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334" y="612775"/>
            <a:ext cx="5942648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334" y="5367338"/>
            <a:ext cx="5942648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200775" y="6245225"/>
            <a:ext cx="31369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3783013" y="6408738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09A1A7-351A-4EE7-B328-402D581484D8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/8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14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71463" y="549275"/>
            <a:ext cx="9356725" cy="682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44" name="Line 20"/>
          <p:cNvSpPr>
            <a:spLocks noChangeShapeType="1"/>
          </p:cNvSpPr>
          <p:nvPr userDrawn="1"/>
        </p:nvSpPr>
        <p:spPr bwMode="auto">
          <a:xfrm>
            <a:off x="271463" y="6402388"/>
            <a:ext cx="9356725" cy="0"/>
          </a:xfrm>
          <a:prstGeom prst="line">
            <a:avLst/>
          </a:prstGeom>
          <a:noFill/>
          <a:ln w="3175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4664174" y="6405072"/>
            <a:ext cx="802778" cy="412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 anchor="ctr"/>
          <a:lstStyle>
            <a:defPPr>
              <a:defRPr lang="ko-KR"/>
            </a:defPPr>
            <a:lvl1pPr>
              <a:defRPr sz="800" b="1" i="1">
                <a:solidFill>
                  <a:srgbClr val="235D91"/>
                </a:solidFill>
                <a:latin typeface="Calibri" pitchFamily="34" charset="0"/>
                <a:ea typeface="HY울릉도M" pitchFamily="18" charset="-127"/>
                <a:cs typeface="Arial Unicode MS" pitchFamily="50" charset="-127"/>
              </a:defRPr>
            </a:lvl1pPr>
          </a:lstStyle>
          <a:p>
            <a:pPr lvl="0"/>
            <a:fld id="{CDC72413-F3A8-41C8-9EF4-ACFE039C5E31}" type="slidenum">
              <a:rPr lang="en-US" altLang="ko-KR" sz="1200" noProof="0" smtClean="0"/>
              <a:pPr lvl="0"/>
              <a:t>‹#›</a:t>
            </a:fld>
            <a:r>
              <a:rPr lang="en-US" altLang="ko-KR" sz="1200" noProof="0" dirty="0" smtClean="0"/>
              <a:t>/49</a:t>
            </a:r>
          </a:p>
        </p:txBody>
      </p:sp>
      <p:sp>
        <p:nvSpPr>
          <p:cNvPr id="16" name="Rectangle 15"/>
          <p:cNvSpPr>
            <a:spLocks noChangeArrowheads="1"/>
          </p:cNvSpPr>
          <p:nvPr userDrawn="1"/>
        </p:nvSpPr>
        <p:spPr bwMode="auto">
          <a:xfrm>
            <a:off x="8044012" y="277548"/>
            <a:ext cx="1584176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 anchor="ctr"/>
          <a:lstStyle/>
          <a:p>
            <a:pPr>
              <a:defRPr/>
            </a:pPr>
            <a:endParaRPr lang="en-US" altLang="ko-KR" sz="800" b="1" i="1" dirty="0">
              <a:solidFill>
                <a:srgbClr val="235D91"/>
              </a:solidFill>
              <a:latin typeface="Calibri" pitchFamily="34" charset="0"/>
              <a:ea typeface="HY울릉도M" pitchFamily="18" charset="-127"/>
              <a:cs typeface="Arial Unicode MS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0" i="1" dirty="0" smtClean="0">
                <a:solidFill>
                  <a:srgbClr val="235D9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Confidential </a:t>
            </a:r>
            <a:r>
              <a:rPr lang="en-US" altLang="ko-KR" sz="800" b="0" i="1" dirty="0">
                <a:solidFill>
                  <a:srgbClr val="235D9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and Proprietary</a:t>
            </a:r>
            <a:endParaRPr lang="ko-KR" altLang="en-US" sz="800" b="0" i="1" dirty="0">
              <a:solidFill>
                <a:srgbClr val="235D9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defRPr/>
            </a:pPr>
            <a:r>
              <a:rPr lang="ko-KR" altLang="en-US" sz="800" b="1" i="1" dirty="0">
                <a:solidFill>
                  <a:srgbClr val="235D91"/>
                </a:solidFill>
                <a:latin typeface="Calibri" pitchFamily="34" charset="0"/>
                <a:ea typeface="HY울릉도M" pitchFamily="18" charset="-127"/>
                <a:cs typeface="Arial Unicode MS" pitchFamily="50" charset="-127"/>
              </a:rPr>
              <a:t> </a:t>
            </a:r>
            <a:endParaRPr lang="en-US" altLang="ko-KR" sz="800" b="1" i="1" dirty="0">
              <a:solidFill>
                <a:srgbClr val="235D91"/>
              </a:solidFill>
              <a:latin typeface="Calibri" pitchFamily="34" charset="0"/>
              <a:ea typeface="HY울릉도M" pitchFamily="18" charset="-127"/>
              <a:cs typeface="Arial Unicode MS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2332484" y="6704196"/>
            <a:ext cx="578807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본 자산은 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LIG</a:t>
            </a:r>
            <a:r>
              <a:rPr lang="ko-KR" altLang="en-US" sz="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넥스원의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자산이므로 사전 승인 없이 무단 전재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복제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 및 배포를 금합니다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410" y="6492644"/>
            <a:ext cx="1349748" cy="241442"/>
          </a:xfrm>
          <a:prstGeom prst="rect">
            <a:avLst/>
          </a:prstGeom>
        </p:spPr>
      </p:pic>
      <p:pic>
        <p:nvPicPr>
          <p:cNvPr id="13" name="Picture 20" descr="넥스원로고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320358" y="6457664"/>
            <a:ext cx="576064" cy="28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140179" y="6492644"/>
            <a:ext cx="819212" cy="20662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831" y="6496099"/>
            <a:ext cx="866302" cy="173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jpeg"/><Relationship Id="rId7" Type="http://schemas.openxmlformats.org/officeDocument/2006/relationships/image" Target="../media/image25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485661" y="4437112"/>
            <a:ext cx="6933089" cy="1270992"/>
          </a:xfrm>
        </p:spPr>
        <p:txBody>
          <a:bodyPr/>
          <a:lstStyle/>
          <a:p>
            <a:r>
              <a:rPr lang="ko-KR" altLang="en-US" cap="all" dirty="0">
                <a:ln w="0"/>
                <a:latin typeface="HY견고딕" panose="02030600000101010101" pitchFamily="18" charset="-127"/>
                <a:ea typeface="HY견고딕" panose="02030600000101010101" pitchFamily="18" charset="-127"/>
              </a:rPr>
              <a:t>㈜</a:t>
            </a:r>
            <a:r>
              <a:rPr lang="ko-KR" altLang="en-US" cap="all" dirty="0" err="1">
                <a:ln w="0"/>
                <a:latin typeface="HY견고딕" panose="02030600000101010101" pitchFamily="18" charset="-127"/>
                <a:ea typeface="HY견고딕" panose="02030600000101010101" pitchFamily="18" charset="-127"/>
              </a:rPr>
              <a:t>디지트론</a:t>
            </a:r>
            <a:endParaRPr lang="ko-KR" altLang="en-US" sz="4000" cap="all" dirty="0">
              <a:ln w="0"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cap="all" dirty="0">
                <a:ln w="0"/>
                <a:latin typeface="HY견고딕" panose="02030600000101010101" pitchFamily="18" charset="-127"/>
                <a:ea typeface="HY견고딕" panose="02030600000101010101" pitchFamily="18" charset="-127"/>
              </a:rPr>
              <a:t>2020.11.27</a:t>
            </a:r>
            <a:endParaRPr lang="ko-KR" altLang="en-US" cap="all" dirty="0">
              <a:ln w="0"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829" y="1988840"/>
            <a:ext cx="8418751" cy="14700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400" b="1" cap="all" dirty="0" smtClean="0">
                <a:ln w="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인터콤 연동시험장비</a:t>
            </a:r>
            <a:r>
              <a:rPr lang="en-US" altLang="ko-KR" sz="2400" b="1" cap="all" dirty="0">
                <a:ln w="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/>
            </a:r>
            <a:br>
              <a:rPr lang="en-US" altLang="ko-KR" sz="2400" b="1" cap="all" dirty="0">
                <a:ln w="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</a:br>
            <a:r>
              <a:rPr lang="ko-KR" altLang="en-US" cap="all" dirty="0">
                <a:ln w="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상세 설계 검토 </a:t>
            </a:r>
            <a:r>
              <a:rPr lang="ko-KR" altLang="en-US" cap="all" dirty="0" smtClean="0">
                <a:ln w="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회의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068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노트북 형상 및 부품 리스트 </a:t>
            </a:r>
            <a:endParaRPr lang="en-US" altLang="ko-KR" sz="1800" dirty="0" smtClean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7344816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인터콤 연동시험장비 구성품 형상 및 부품 리스트 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874425"/>
              </p:ext>
            </p:extLst>
          </p:nvPr>
        </p:nvGraphicFramePr>
        <p:xfrm>
          <a:off x="920552" y="3789040"/>
          <a:ext cx="8280920" cy="178497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62234">
                  <a:extLst>
                    <a:ext uri="{9D8B030D-6E8A-4147-A177-3AD203B41FA5}">
                      <a16:colId xmlns:a16="http://schemas.microsoft.com/office/drawing/2014/main" val="1242693547"/>
                    </a:ext>
                  </a:extLst>
                </a:gridCol>
                <a:gridCol w="2397108">
                  <a:extLst>
                    <a:ext uri="{9D8B030D-6E8A-4147-A177-3AD203B41FA5}">
                      <a16:colId xmlns:a16="http://schemas.microsoft.com/office/drawing/2014/main" val="3891490987"/>
                    </a:ext>
                  </a:extLst>
                </a:gridCol>
                <a:gridCol w="3414064">
                  <a:extLst>
                    <a:ext uri="{9D8B030D-6E8A-4147-A177-3AD203B41FA5}">
                      <a16:colId xmlns:a16="http://schemas.microsoft.com/office/drawing/2014/main" val="1137560937"/>
                    </a:ext>
                  </a:extLst>
                </a:gridCol>
                <a:gridCol w="1307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60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형상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상세 사양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제조사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55107"/>
                  </a:ext>
                </a:extLst>
              </a:tr>
              <a:tr h="15259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노트북 보관함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노트북 보관 및 노트북 거치대</a:t>
                      </a:r>
                      <a:endParaRPr lang="en-US" altLang="ko-KR" sz="110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상용품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+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 추가</a:t>
                      </a:r>
                    </a:p>
                    <a:p>
                      <a:pPr marL="17145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마우스 슬라이드 구성</a:t>
                      </a:r>
                      <a:endParaRPr lang="en-US" altLang="ko-KR" sz="110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신우엔텍</a:t>
                      </a: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5199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18" y="1700808"/>
            <a:ext cx="8254562" cy="1617784"/>
          </a:xfrm>
          <a:prstGeom prst="rect">
            <a:avLst/>
          </a:prstGeom>
        </p:spPr>
      </p:pic>
      <p:pic>
        <p:nvPicPr>
          <p:cNvPr id="6146" name="Picture 2" descr="http://www.swet.co.kr/data/goodsImages/GOODS1_150293167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45" y="4258843"/>
            <a:ext cx="1791553" cy="120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65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노트북 및 전원 공급부 형상 및 부품 리스트 </a:t>
            </a:r>
            <a:endParaRPr lang="en-US" altLang="ko-KR" sz="1800" dirty="0" smtClean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7344816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인터콤 연동시험장비 구성품 형상 및 부품 리스트 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224704"/>
              </p:ext>
            </p:extLst>
          </p:nvPr>
        </p:nvGraphicFramePr>
        <p:xfrm>
          <a:off x="862113" y="3820487"/>
          <a:ext cx="8280920" cy="148499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62234">
                  <a:extLst>
                    <a:ext uri="{9D8B030D-6E8A-4147-A177-3AD203B41FA5}">
                      <a16:colId xmlns:a16="http://schemas.microsoft.com/office/drawing/2014/main" val="1242693547"/>
                    </a:ext>
                  </a:extLst>
                </a:gridCol>
                <a:gridCol w="2397108">
                  <a:extLst>
                    <a:ext uri="{9D8B030D-6E8A-4147-A177-3AD203B41FA5}">
                      <a16:colId xmlns:a16="http://schemas.microsoft.com/office/drawing/2014/main" val="3891490987"/>
                    </a:ext>
                  </a:extLst>
                </a:gridCol>
                <a:gridCol w="3414064">
                  <a:extLst>
                    <a:ext uri="{9D8B030D-6E8A-4147-A177-3AD203B41FA5}">
                      <a16:colId xmlns:a16="http://schemas.microsoft.com/office/drawing/2014/main" val="1137560937"/>
                    </a:ext>
                  </a:extLst>
                </a:gridCol>
                <a:gridCol w="1307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형상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상세 사양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제조사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B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55107"/>
                  </a:ext>
                </a:extLst>
              </a:tr>
              <a:tr h="12259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N5747A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DC Power Supply 60V, 12.5A, 750W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Interface : GPIB,LAN,USB,LXI Class-c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호환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크기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483(W) x 44(H) x 507(D)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Keysight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51998"/>
                  </a:ext>
                </a:extLst>
              </a:tr>
            </a:tbl>
          </a:graphicData>
        </a:graphic>
      </p:graphicFrame>
      <p:pic>
        <p:nvPicPr>
          <p:cNvPr id="9" name="Picture 36">
            <a:extLst>
              <a:ext uri="{FF2B5EF4-FFF2-40B4-BE49-F238E27FC236}">
                <a16:creationId xmlns:a16="http://schemas.microsoft.com/office/drawing/2014/main" id="{277B81BE-185D-4B0B-B62A-FCBEB9DB2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891" y="4500561"/>
            <a:ext cx="2261537" cy="29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26" y="1772816"/>
            <a:ext cx="8741695" cy="163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7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보관함 형상 및 부품 리스트 </a:t>
            </a:r>
            <a:endParaRPr lang="en-US" altLang="ko-KR" sz="1800" dirty="0" smtClean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7344816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인터콤 연동시험장비 구성품 형상 및 부품 리스트 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50453" y="4502730"/>
            <a:ext cx="4949825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보관함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08000" algn="l">
              <a:buFont typeface="맑은 고딕" panose="020B0503020000020004" pitchFamily="50" charset="-127"/>
              <a:buChar char="-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케이블 조립체 보관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108000" algn="l">
              <a:buFont typeface="맑은 고딕" panose="020B0503020000020004" pitchFamily="50" charset="-127"/>
              <a:buChar char="-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슬라이드형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108000" algn="l">
              <a:buFont typeface="맑은 고딕" panose="020B0503020000020004" pitchFamily="50" charset="-127"/>
              <a:buChar char="-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높이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: 4U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42" y="1196752"/>
            <a:ext cx="7972452" cy="291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429948"/>
              </p:ext>
            </p:extLst>
          </p:nvPr>
        </p:nvGraphicFramePr>
        <p:xfrm>
          <a:off x="559718" y="4928094"/>
          <a:ext cx="8856984" cy="146303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856984">
                  <a:extLst>
                    <a:ext uri="{9D8B030D-6E8A-4147-A177-3AD203B41FA5}">
                      <a16:colId xmlns:a16="http://schemas.microsoft.com/office/drawing/2014/main" val="2606516360"/>
                    </a:ext>
                  </a:extLst>
                </a:gridCol>
              </a:tblGrid>
              <a:tr h="548630">
                <a:tc>
                  <a:txBody>
                    <a:bodyPr/>
                    <a:lstStyle/>
                    <a:p>
                      <a:pPr marL="285750" indent="-285750" algn="l">
                        <a:spcBef>
                          <a:spcPts val="600"/>
                        </a:spcBef>
                        <a:buFont typeface="맑은 고딕" panose="020B0503020000020004" pitchFamily="50" charset="-127"/>
                        <a:buChar char="-"/>
                      </a:pPr>
                      <a:r>
                        <a:rPr lang="ko-KR" altLang="en-US" sz="14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노트북을 통한 이더넷</a:t>
                      </a:r>
                      <a:r>
                        <a:rPr lang="en-US" altLang="ko-KR" sz="14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/1553B </a:t>
                      </a:r>
                      <a:r>
                        <a:rPr lang="ko-KR" altLang="en-US" sz="14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통신 인터페이스 구성</a:t>
                      </a:r>
                      <a:endParaRPr lang="en-US" altLang="ko-KR" sz="14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285750" indent="-285750" algn="l">
                        <a:spcBef>
                          <a:spcPts val="600"/>
                        </a:spcBef>
                        <a:buFont typeface="맑은 고딕" panose="020B0503020000020004" pitchFamily="50" charset="-127"/>
                        <a:buChar char="-"/>
                      </a:pPr>
                      <a:r>
                        <a:rPr lang="ko-KR" altLang="en-US" sz="14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무전기 또는 스피커로 선택적 오디오 출력 </a:t>
                      </a:r>
                      <a:r>
                        <a:rPr lang="en-US" altLang="ko-KR" sz="14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(Gain</a:t>
                      </a:r>
                      <a:r>
                        <a:rPr lang="ko-KR" altLang="en-US" sz="14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조절</a:t>
                      </a:r>
                      <a:r>
                        <a:rPr lang="en-US" altLang="ko-KR" sz="14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) : AIU </a:t>
                      </a:r>
                      <a:r>
                        <a:rPr lang="ko-KR" altLang="en-US" sz="14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출력 포트 점검</a:t>
                      </a:r>
                      <a:endParaRPr lang="en-US" altLang="ko-KR" sz="14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285750" indent="-285750" algn="l">
                        <a:spcBef>
                          <a:spcPts val="600"/>
                        </a:spcBef>
                        <a:buFont typeface="맑은 고딕" panose="020B0503020000020004" pitchFamily="50" charset="-127"/>
                        <a:buChar char="-"/>
                      </a:pPr>
                      <a:r>
                        <a:rPr lang="ko-KR" altLang="en-US" sz="14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무전기</a:t>
                      </a:r>
                      <a:r>
                        <a:rPr lang="en-US" altLang="ko-KR" sz="14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4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마이크 선택적 오디오 입력</a:t>
                      </a:r>
                      <a:r>
                        <a:rPr lang="en-US" altLang="ko-KR" sz="14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(Gain</a:t>
                      </a:r>
                      <a:r>
                        <a:rPr lang="ko-KR" altLang="en-US" sz="14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조절</a:t>
                      </a:r>
                      <a:r>
                        <a:rPr lang="en-US" altLang="ko-KR" sz="14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) : AIU </a:t>
                      </a:r>
                      <a:r>
                        <a:rPr lang="ko-KR" altLang="en-US" sz="14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입력 포트 점검</a:t>
                      </a:r>
                      <a:endParaRPr lang="en-US" altLang="ko-KR" sz="14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285750" indent="-285750" algn="l">
                        <a:spcBef>
                          <a:spcPts val="600"/>
                        </a:spcBef>
                        <a:buFont typeface="맑은 고딕" panose="020B0503020000020004" pitchFamily="50" charset="-127"/>
                        <a:buChar char="-"/>
                      </a:pPr>
                      <a:r>
                        <a:rPr lang="ko-KR" altLang="en-US" sz="14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노트북을 이용한 디지털 오디오 입력</a:t>
                      </a:r>
                      <a:endParaRPr lang="en-US" altLang="ko-KR" sz="14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285750" indent="-285750" algn="l">
                        <a:spcBef>
                          <a:spcPts val="600"/>
                        </a:spcBef>
                        <a:buFont typeface="맑은 고딕" panose="020B0503020000020004" pitchFamily="50" charset="-127"/>
                        <a:buChar char="-"/>
                      </a:pPr>
                      <a:r>
                        <a:rPr lang="en-US" altLang="ko-KR" sz="14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ICP</a:t>
                      </a:r>
                      <a:r>
                        <a:rPr lang="ko-KR" altLang="en-US" sz="14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와 헤드셋 인터페이스 제공</a:t>
                      </a:r>
                      <a:endParaRPr lang="en-US" altLang="ko-KR" sz="14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1349410"/>
                  </a:ext>
                </a:extLst>
              </a:tr>
            </a:tbl>
          </a:graphicData>
        </a:graphic>
      </p:graphicFrame>
      <p:sp>
        <p:nvSpPr>
          <p:cNvPr id="7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인터콤 연동시험장비 블록도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기능 블록도</a:t>
            </a:r>
            <a:endParaRPr lang="en-US" altLang="ko-KR" sz="1800" dirty="0" smtClean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25" y="1123003"/>
            <a:ext cx="8580773" cy="380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7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398974" y="822297"/>
            <a:ext cx="5760640" cy="4932845"/>
            <a:chOff x="2215903" y="656394"/>
            <a:chExt cx="5760640" cy="493284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629800" y="242497"/>
              <a:ext cx="4932845" cy="5760640"/>
            </a:xfrm>
            <a:prstGeom prst="rect">
              <a:avLst/>
            </a:prstGeom>
          </p:spPr>
        </p:pic>
        <p:cxnSp>
          <p:nvCxnSpPr>
            <p:cNvPr id="16" name="꺾인 연결선 15"/>
            <p:cNvCxnSpPr/>
            <p:nvPr/>
          </p:nvCxnSpPr>
          <p:spPr bwMode="auto">
            <a:xfrm>
              <a:off x="2311520" y="1304464"/>
              <a:ext cx="743062" cy="792090"/>
            </a:xfrm>
            <a:prstGeom prst="bentConnector3">
              <a:avLst>
                <a:gd name="adj1" fmla="val 80523"/>
              </a:avLst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꺾인 연결선 16"/>
            <p:cNvCxnSpPr/>
            <p:nvPr/>
          </p:nvCxnSpPr>
          <p:spPr bwMode="auto">
            <a:xfrm flipV="1">
              <a:off x="2310142" y="3575493"/>
              <a:ext cx="751262" cy="929597"/>
            </a:xfrm>
            <a:prstGeom prst="bentConnector3">
              <a:avLst>
                <a:gd name="adj1" fmla="val 80285"/>
              </a:avLst>
            </a:prstGeom>
            <a:noFill/>
            <a:ln w="19050" cap="flat" cmpd="sng" algn="ctr">
              <a:solidFill>
                <a:srgbClr val="E6A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18" name="그룹 17"/>
            <p:cNvGrpSpPr/>
            <p:nvPr/>
          </p:nvGrpSpPr>
          <p:grpSpPr>
            <a:xfrm>
              <a:off x="2340483" y="1815665"/>
              <a:ext cx="720738" cy="1657713"/>
              <a:chOff x="1546013" y="1844824"/>
              <a:chExt cx="720738" cy="1657713"/>
            </a:xfrm>
          </p:grpSpPr>
          <p:cxnSp>
            <p:nvCxnSpPr>
              <p:cNvPr id="19" name="꺾인 연결선 18"/>
              <p:cNvCxnSpPr/>
              <p:nvPr/>
            </p:nvCxnSpPr>
            <p:spPr bwMode="auto">
              <a:xfrm>
                <a:off x="1546013" y="1844824"/>
                <a:ext cx="714068" cy="333286"/>
              </a:xfrm>
              <a:prstGeom prst="bentConnector3">
                <a:avLst>
                  <a:gd name="adj1" fmla="val 75854"/>
                </a:avLst>
              </a:prstGeom>
              <a:noFill/>
              <a:ln w="1905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0" name="꺾인 연결선 19"/>
              <p:cNvCxnSpPr/>
              <p:nvPr/>
            </p:nvCxnSpPr>
            <p:spPr bwMode="auto">
              <a:xfrm rot="16200000" flipH="1">
                <a:off x="1444898" y="2680684"/>
                <a:ext cx="1463265" cy="180441"/>
              </a:xfrm>
              <a:prstGeom prst="bentConnector3">
                <a:avLst>
                  <a:gd name="adj1" fmla="val 100197"/>
                </a:avLst>
              </a:prstGeom>
              <a:noFill/>
              <a:ln w="1905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21" name="그룹 20"/>
            <p:cNvGrpSpPr/>
            <p:nvPr/>
          </p:nvGrpSpPr>
          <p:grpSpPr>
            <a:xfrm>
              <a:off x="2320211" y="2230310"/>
              <a:ext cx="741689" cy="1954476"/>
              <a:chOff x="1528122" y="2266612"/>
              <a:chExt cx="741689" cy="1954476"/>
            </a:xfrm>
          </p:grpSpPr>
          <p:cxnSp>
            <p:nvCxnSpPr>
              <p:cNvPr id="22" name="꺾인 연결선 21"/>
              <p:cNvCxnSpPr/>
              <p:nvPr/>
            </p:nvCxnSpPr>
            <p:spPr bwMode="auto">
              <a:xfrm flipV="1">
                <a:off x="1528122" y="3580264"/>
                <a:ext cx="741689" cy="640824"/>
              </a:xfrm>
              <a:prstGeom prst="bentConnector3">
                <a:avLst>
                  <a:gd name="adj1" fmla="val 67979"/>
                </a:avLst>
              </a:prstGeom>
              <a:noFill/>
              <a:ln w="19050" cap="flat" cmpd="sng" algn="ctr">
                <a:solidFill>
                  <a:srgbClr val="E6AF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3" name="꺾인 연결선 22"/>
              <p:cNvCxnSpPr/>
              <p:nvPr/>
            </p:nvCxnSpPr>
            <p:spPr bwMode="auto">
              <a:xfrm rot="5400000" flipH="1" flipV="1">
                <a:off x="1464898" y="2834901"/>
                <a:ext cx="1365767" cy="229189"/>
              </a:xfrm>
              <a:prstGeom prst="bentConnector3">
                <a:avLst>
                  <a:gd name="adj1" fmla="val 99981"/>
                </a:avLst>
              </a:prstGeom>
              <a:noFill/>
              <a:ln w="19050" cap="flat" cmpd="sng" algn="ctr">
                <a:solidFill>
                  <a:srgbClr val="E6AF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24" name="그룹 23"/>
            <p:cNvGrpSpPr/>
            <p:nvPr/>
          </p:nvGrpSpPr>
          <p:grpSpPr>
            <a:xfrm>
              <a:off x="2316694" y="2193196"/>
              <a:ext cx="746919" cy="1317070"/>
              <a:chOff x="1524605" y="2229498"/>
              <a:chExt cx="746919" cy="1317070"/>
            </a:xfrm>
          </p:grpSpPr>
          <p:cxnSp>
            <p:nvCxnSpPr>
              <p:cNvPr id="25" name="직선 화살표 연결선 24"/>
              <p:cNvCxnSpPr/>
              <p:nvPr/>
            </p:nvCxnSpPr>
            <p:spPr bwMode="auto">
              <a:xfrm>
                <a:off x="1524605" y="3546527"/>
                <a:ext cx="746919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E6AF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6" name="꺾인 연결선 25"/>
              <p:cNvCxnSpPr/>
              <p:nvPr/>
            </p:nvCxnSpPr>
            <p:spPr bwMode="auto">
              <a:xfrm rot="5400000" flipH="1" flipV="1">
                <a:off x="1459602" y="2742731"/>
                <a:ext cx="1317070" cy="290603"/>
              </a:xfrm>
              <a:prstGeom prst="bentConnector3">
                <a:avLst>
                  <a:gd name="adj1" fmla="val 100197"/>
                </a:avLst>
              </a:prstGeom>
              <a:noFill/>
              <a:ln w="19050" cap="flat" cmpd="sng" algn="ctr">
                <a:solidFill>
                  <a:srgbClr val="E6AF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27" name="그룹 26"/>
            <p:cNvGrpSpPr/>
            <p:nvPr/>
          </p:nvGrpSpPr>
          <p:grpSpPr>
            <a:xfrm>
              <a:off x="2312134" y="2264065"/>
              <a:ext cx="752470" cy="1174563"/>
              <a:chOff x="1520045" y="2300367"/>
              <a:chExt cx="752470" cy="1174563"/>
            </a:xfrm>
          </p:grpSpPr>
          <p:cxnSp>
            <p:nvCxnSpPr>
              <p:cNvPr id="28" name="직선 화살표 연결선 27"/>
              <p:cNvCxnSpPr/>
              <p:nvPr/>
            </p:nvCxnSpPr>
            <p:spPr bwMode="auto">
              <a:xfrm>
                <a:off x="1520045" y="2300685"/>
                <a:ext cx="746919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9" name="꺾인 연결선 28"/>
              <p:cNvCxnSpPr/>
              <p:nvPr/>
            </p:nvCxnSpPr>
            <p:spPr bwMode="auto">
              <a:xfrm rot="16200000" flipH="1">
                <a:off x="1617214" y="2819630"/>
                <a:ext cx="1174563" cy="136038"/>
              </a:xfrm>
              <a:prstGeom prst="bentConnector3">
                <a:avLst>
                  <a:gd name="adj1" fmla="val 99981"/>
                </a:avLst>
              </a:prstGeom>
              <a:noFill/>
              <a:ln w="1905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30" name="그룹 29"/>
            <p:cNvGrpSpPr/>
            <p:nvPr/>
          </p:nvGrpSpPr>
          <p:grpSpPr>
            <a:xfrm>
              <a:off x="3201383" y="2247393"/>
              <a:ext cx="2918471" cy="331678"/>
              <a:chOff x="2409294" y="2283695"/>
              <a:chExt cx="3111833" cy="331678"/>
            </a:xfrm>
          </p:grpSpPr>
          <p:cxnSp>
            <p:nvCxnSpPr>
              <p:cNvPr id="31" name="꺾인 연결선 30"/>
              <p:cNvCxnSpPr/>
              <p:nvPr/>
            </p:nvCxnSpPr>
            <p:spPr bwMode="auto">
              <a:xfrm>
                <a:off x="2446491" y="2283695"/>
                <a:ext cx="3058868" cy="302323"/>
              </a:xfrm>
              <a:prstGeom prst="bentConnector3">
                <a:avLst>
                  <a:gd name="adj1" fmla="val 14545"/>
                </a:avLst>
              </a:prstGeom>
              <a:noFill/>
              <a:ln w="31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꺾인 연결선 31"/>
              <p:cNvCxnSpPr/>
              <p:nvPr/>
            </p:nvCxnSpPr>
            <p:spPr bwMode="auto">
              <a:xfrm>
                <a:off x="2431670" y="2291195"/>
                <a:ext cx="3089457" cy="302323"/>
              </a:xfrm>
              <a:prstGeom prst="bentConnector3">
                <a:avLst>
                  <a:gd name="adj1" fmla="val 14545"/>
                </a:avLst>
              </a:prstGeom>
              <a:noFill/>
              <a:ln w="31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꺾인 연결선 32"/>
              <p:cNvCxnSpPr/>
              <p:nvPr/>
            </p:nvCxnSpPr>
            <p:spPr bwMode="auto">
              <a:xfrm>
                <a:off x="2425020" y="2297661"/>
                <a:ext cx="3089457" cy="302323"/>
              </a:xfrm>
              <a:prstGeom prst="bentConnector3">
                <a:avLst>
                  <a:gd name="adj1" fmla="val 14545"/>
                </a:avLst>
              </a:prstGeom>
              <a:noFill/>
              <a:ln w="31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꺾인 연결선 33"/>
              <p:cNvCxnSpPr/>
              <p:nvPr/>
            </p:nvCxnSpPr>
            <p:spPr bwMode="auto">
              <a:xfrm>
                <a:off x="2417877" y="2304127"/>
                <a:ext cx="3089457" cy="302323"/>
              </a:xfrm>
              <a:prstGeom prst="bentConnector3">
                <a:avLst>
                  <a:gd name="adj1" fmla="val 14545"/>
                </a:avLst>
              </a:prstGeom>
              <a:noFill/>
              <a:ln w="31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꺾인 연결선 34"/>
              <p:cNvCxnSpPr/>
              <p:nvPr/>
            </p:nvCxnSpPr>
            <p:spPr bwMode="auto">
              <a:xfrm>
                <a:off x="2409294" y="2313050"/>
                <a:ext cx="3089457" cy="302323"/>
              </a:xfrm>
              <a:prstGeom prst="bentConnector3">
                <a:avLst>
                  <a:gd name="adj1" fmla="val 14545"/>
                </a:avLst>
              </a:prstGeom>
              <a:noFill/>
              <a:ln w="31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6" name="그룹 35"/>
            <p:cNvGrpSpPr/>
            <p:nvPr/>
          </p:nvGrpSpPr>
          <p:grpSpPr>
            <a:xfrm>
              <a:off x="3223867" y="3514890"/>
              <a:ext cx="3048108" cy="434498"/>
              <a:chOff x="2448108" y="3630746"/>
              <a:chExt cx="3106820" cy="326423"/>
            </a:xfrm>
          </p:grpSpPr>
          <p:cxnSp>
            <p:nvCxnSpPr>
              <p:cNvPr id="37" name="꺾인 연결선 36"/>
              <p:cNvCxnSpPr/>
              <p:nvPr/>
            </p:nvCxnSpPr>
            <p:spPr bwMode="auto">
              <a:xfrm>
                <a:off x="2483000" y="3630746"/>
                <a:ext cx="3058868" cy="302323"/>
              </a:xfrm>
              <a:prstGeom prst="bentConnector3">
                <a:avLst>
                  <a:gd name="adj1" fmla="val 14545"/>
                </a:avLst>
              </a:prstGeom>
              <a:noFill/>
              <a:ln w="3175" cap="flat" cmpd="sng" algn="ctr">
                <a:solidFill>
                  <a:srgbClr val="E6A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꺾인 연결선 37"/>
              <p:cNvCxnSpPr/>
              <p:nvPr/>
            </p:nvCxnSpPr>
            <p:spPr bwMode="auto">
              <a:xfrm>
                <a:off x="2474266" y="3635811"/>
                <a:ext cx="3058868" cy="302323"/>
              </a:xfrm>
              <a:prstGeom prst="bentConnector3">
                <a:avLst>
                  <a:gd name="adj1" fmla="val 14545"/>
                </a:avLst>
              </a:prstGeom>
              <a:noFill/>
              <a:ln w="3175" cap="flat" cmpd="sng" algn="ctr">
                <a:solidFill>
                  <a:srgbClr val="E6A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꺾인 연결선 38"/>
              <p:cNvCxnSpPr/>
              <p:nvPr/>
            </p:nvCxnSpPr>
            <p:spPr bwMode="auto">
              <a:xfrm>
                <a:off x="2465471" y="3640525"/>
                <a:ext cx="3089457" cy="302323"/>
              </a:xfrm>
              <a:prstGeom prst="bentConnector3">
                <a:avLst>
                  <a:gd name="adj1" fmla="val 14545"/>
                </a:avLst>
              </a:prstGeom>
              <a:noFill/>
              <a:ln w="3175" cap="flat" cmpd="sng" algn="ctr">
                <a:solidFill>
                  <a:srgbClr val="E6A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꺾인 연결선 39"/>
              <p:cNvCxnSpPr/>
              <p:nvPr/>
            </p:nvCxnSpPr>
            <p:spPr bwMode="auto">
              <a:xfrm>
                <a:off x="2454175" y="3648255"/>
                <a:ext cx="3089457" cy="302323"/>
              </a:xfrm>
              <a:prstGeom prst="bentConnector3">
                <a:avLst>
                  <a:gd name="adj1" fmla="val 14545"/>
                </a:avLst>
              </a:prstGeom>
              <a:noFill/>
              <a:ln w="3175" cap="flat" cmpd="sng" algn="ctr">
                <a:solidFill>
                  <a:srgbClr val="E6A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꺾인 연결선 40"/>
              <p:cNvCxnSpPr/>
              <p:nvPr/>
            </p:nvCxnSpPr>
            <p:spPr bwMode="auto">
              <a:xfrm>
                <a:off x="2448108" y="3654846"/>
                <a:ext cx="3089457" cy="302323"/>
              </a:xfrm>
              <a:prstGeom prst="bentConnector3">
                <a:avLst>
                  <a:gd name="adj1" fmla="val 14545"/>
                </a:avLst>
              </a:prstGeom>
              <a:noFill/>
              <a:ln w="3175" cap="flat" cmpd="sng" algn="ctr">
                <a:solidFill>
                  <a:srgbClr val="E6A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42" name="그룹 41"/>
            <p:cNvGrpSpPr/>
            <p:nvPr/>
          </p:nvGrpSpPr>
          <p:grpSpPr>
            <a:xfrm>
              <a:off x="4405205" y="968239"/>
              <a:ext cx="2368691" cy="3580131"/>
              <a:chOff x="3634569" y="1000997"/>
              <a:chExt cx="2368691" cy="3580131"/>
            </a:xfrm>
          </p:grpSpPr>
          <p:grpSp>
            <p:nvGrpSpPr>
              <p:cNvPr id="43" name="그룹 42"/>
              <p:cNvGrpSpPr/>
              <p:nvPr/>
            </p:nvGrpSpPr>
            <p:grpSpPr>
              <a:xfrm>
                <a:off x="3725505" y="1313986"/>
                <a:ext cx="2277755" cy="3267142"/>
                <a:chOff x="3725505" y="1313986"/>
                <a:chExt cx="2277755" cy="3267142"/>
              </a:xfrm>
            </p:grpSpPr>
            <p:cxnSp>
              <p:nvCxnSpPr>
                <p:cNvPr id="49" name="꺾인 연결선 48"/>
                <p:cNvCxnSpPr/>
                <p:nvPr/>
              </p:nvCxnSpPr>
              <p:spPr bwMode="auto">
                <a:xfrm>
                  <a:off x="3725505" y="2313050"/>
                  <a:ext cx="2268717" cy="2268078"/>
                </a:xfrm>
                <a:prstGeom prst="bentConnector3">
                  <a:avLst>
                    <a:gd name="adj1" fmla="val 64694"/>
                  </a:avLst>
                </a:prstGeom>
                <a:noFill/>
                <a:ln w="12700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50" name="꺾인 연결선 49"/>
                <p:cNvCxnSpPr/>
                <p:nvPr/>
              </p:nvCxnSpPr>
              <p:spPr bwMode="auto">
                <a:xfrm flipV="1">
                  <a:off x="3992855" y="1313986"/>
                  <a:ext cx="2010405" cy="1002051"/>
                </a:xfrm>
                <a:prstGeom prst="bentConnector3">
                  <a:avLst>
                    <a:gd name="adj1" fmla="val 59713"/>
                  </a:avLst>
                </a:prstGeom>
                <a:noFill/>
                <a:ln w="12700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</p:grpSp>
          <p:cxnSp>
            <p:nvCxnSpPr>
              <p:cNvPr id="44" name="직선 화살표 연결선 43"/>
              <p:cNvCxnSpPr/>
              <p:nvPr/>
            </p:nvCxnSpPr>
            <p:spPr bwMode="auto">
              <a:xfrm>
                <a:off x="5196427" y="1988840"/>
                <a:ext cx="504873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5" name="직선 화살표 연결선 44"/>
              <p:cNvCxnSpPr/>
              <p:nvPr/>
            </p:nvCxnSpPr>
            <p:spPr bwMode="auto">
              <a:xfrm>
                <a:off x="5196427" y="2428208"/>
                <a:ext cx="504873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6" name="직선 화살표 연결선 45"/>
              <p:cNvCxnSpPr/>
              <p:nvPr/>
            </p:nvCxnSpPr>
            <p:spPr bwMode="auto">
              <a:xfrm>
                <a:off x="5196427" y="3068960"/>
                <a:ext cx="79779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7" name="직선 화살표 연결선 46"/>
              <p:cNvCxnSpPr/>
              <p:nvPr/>
            </p:nvCxnSpPr>
            <p:spPr bwMode="auto">
              <a:xfrm>
                <a:off x="5196426" y="3772068"/>
                <a:ext cx="79779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8" name="꺾인 연결선 47"/>
              <p:cNvCxnSpPr/>
              <p:nvPr/>
            </p:nvCxnSpPr>
            <p:spPr bwMode="auto">
              <a:xfrm rot="16200000" flipH="1">
                <a:off x="3226152" y="1409414"/>
                <a:ext cx="1306070" cy="489236"/>
              </a:xfrm>
              <a:prstGeom prst="bentConnector3">
                <a:avLst>
                  <a:gd name="adj1" fmla="val 100402"/>
                </a:avLst>
              </a:prstGeom>
              <a:noFill/>
              <a:ln w="127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51" name="직선 화살표 연결선 50"/>
            <p:cNvCxnSpPr/>
            <p:nvPr/>
          </p:nvCxnSpPr>
          <p:spPr bwMode="auto">
            <a:xfrm>
              <a:off x="2880780" y="1303300"/>
              <a:ext cx="3915238" cy="8894"/>
            </a:xfrm>
            <a:prstGeom prst="straightConnector1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2" name="직선 화살표 연결선 51"/>
            <p:cNvCxnSpPr/>
            <p:nvPr/>
          </p:nvCxnSpPr>
          <p:spPr bwMode="auto">
            <a:xfrm>
              <a:off x="2913677" y="4505707"/>
              <a:ext cx="3845353" cy="1980"/>
            </a:xfrm>
            <a:prstGeom prst="straightConnector1">
              <a:avLst/>
            </a:prstGeom>
            <a:noFill/>
            <a:ln w="19050" cap="flat" cmpd="sng" algn="ctr">
              <a:solidFill>
                <a:srgbClr val="E6A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53" name="그룹 52"/>
            <p:cNvGrpSpPr/>
            <p:nvPr/>
          </p:nvGrpSpPr>
          <p:grpSpPr>
            <a:xfrm>
              <a:off x="6245775" y="1224111"/>
              <a:ext cx="564769" cy="3212646"/>
              <a:chOff x="5453686" y="1260413"/>
              <a:chExt cx="564769" cy="3212646"/>
            </a:xfrm>
          </p:grpSpPr>
          <p:cxnSp>
            <p:nvCxnSpPr>
              <p:cNvPr id="54" name="꺾인 연결선 53"/>
              <p:cNvCxnSpPr/>
              <p:nvPr/>
            </p:nvCxnSpPr>
            <p:spPr bwMode="auto">
              <a:xfrm rot="5400000" flipH="1" flipV="1">
                <a:off x="4367692" y="2358579"/>
                <a:ext cx="2727737" cy="531405"/>
              </a:xfrm>
              <a:prstGeom prst="bentConnector3">
                <a:avLst>
                  <a:gd name="adj1" fmla="val 100051"/>
                </a:avLst>
              </a:prstGeom>
              <a:noFill/>
              <a:ln w="28575" cap="flat" cmpd="sng" algn="ctr">
                <a:solidFill>
                  <a:srgbClr val="E6AF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5" name="꺾인 연결선 54"/>
              <p:cNvCxnSpPr/>
              <p:nvPr/>
            </p:nvCxnSpPr>
            <p:spPr bwMode="auto">
              <a:xfrm>
                <a:off x="5453686" y="3977967"/>
                <a:ext cx="510874" cy="495092"/>
              </a:xfrm>
              <a:prstGeom prst="bentConnector3">
                <a:avLst>
                  <a:gd name="adj1" fmla="val 2457"/>
                </a:avLst>
              </a:prstGeom>
              <a:noFill/>
              <a:ln w="28575" cap="flat" cmpd="sng" algn="ctr">
                <a:solidFill>
                  <a:srgbClr val="E6AF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6" name="직선 화살표 연결선 55"/>
              <p:cNvCxnSpPr/>
              <p:nvPr/>
            </p:nvCxnSpPr>
            <p:spPr bwMode="auto">
              <a:xfrm>
                <a:off x="5474755" y="2303482"/>
                <a:ext cx="244334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E6AF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7" name="직선 화살표 연결선 56"/>
              <p:cNvCxnSpPr/>
              <p:nvPr/>
            </p:nvCxnSpPr>
            <p:spPr bwMode="auto">
              <a:xfrm>
                <a:off x="5467170" y="2920921"/>
                <a:ext cx="551285" cy="4023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E6AF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8" name="직선 화살표 연결선 57"/>
              <p:cNvCxnSpPr/>
              <p:nvPr/>
            </p:nvCxnSpPr>
            <p:spPr bwMode="auto">
              <a:xfrm>
                <a:off x="5472041" y="3628072"/>
                <a:ext cx="519336" cy="4023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E6AF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9" name="직선 화살표 연결선 58"/>
              <p:cNvCxnSpPr/>
              <p:nvPr/>
            </p:nvCxnSpPr>
            <p:spPr bwMode="auto">
              <a:xfrm>
                <a:off x="5467867" y="1867049"/>
                <a:ext cx="221193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E6AF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60" name="그룹 59"/>
            <p:cNvGrpSpPr/>
            <p:nvPr/>
          </p:nvGrpSpPr>
          <p:grpSpPr>
            <a:xfrm>
              <a:off x="6094437" y="1348172"/>
              <a:ext cx="701575" cy="3033474"/>
              <a:chOff x="5453899" y="1249550"/>
              <a:chExt cx="547064" cy="3125395"/>
            </a:xfrm>
          </p:grpSpPr>
          <p:cxnSp>
            <p:nvCxnSpPr>
              <p:cNvPr id="61" name="직선 화살표 연결선 60"/>
              <p:cNvCxnSpPr/>
              <p:nvPr/>
            </p:nvCxnSpPr>
            <p:spPr bwMode="auto">
              <a:xfrm>
                <a:off x="5466969" y="3596997"/>
                <a:ext cx="524530" cy="4023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62" name="꺾인 연결선 61"/>
              <p:cNvCxnSpPr/>
              <p:nvPr/>
            </p:nvCxnSpPr>
            <p:spPr bwMode="auto">
              <a:xfrm rot="5400000" flipH="1" flipV="1">
                <a:off x="4364531" y="2351718"/>
                <a:ext cx="2738600" cy="534264"/>
              </a:xfrm>
              <a:prstGeom prst="bentConnector3">
                <a:avLst>
                  <a:gd name="adj1" fmla="val 100168"/>
                </a:avLst>
              </a:prstGeom>
              <a:noFill/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63" name="꺾인 연결선 62"/>
              <p:cNvCxnSpPr/>
              <p:nvPr/>
            </p:nvCxnSpPr>
            <p:spPr bwMode="auto">
              <a:xfrm>
                <a:off x="5453899" y="3874903"/>
                <a:ext cx="526353" cy="500042"/>
              </a:xfrm>
              <a:prstGeom prst="bentConnector3">
                <a:avLst>
                  <a:gd name="adj1" fmla="val 2457"/>
                </a:avLst>
              </a:prstGeom>
              <a:noFill/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64" name="직선 화살표 연결선 63"/>
              <p:cNvCxnSpPr/>
              <p:nvPr/>
            </p:nvCxnSpPr>
            <p:spPr bwMode="auto">
              <a:xfrm>
                <a:off x="5465241" y="2293670"/>
                <a:ext cx="289363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65" name="직선 화살표 연결선 64"/>
              <p:cNvCxnSpPr/>
              <p:nvPr/>
            </p:nvCxnSpPr>
            <p:spPr bwMode="auto">
              <a:xfrm>
                <a:off x="5461633" y="2866135"/>
                <a:ext cx="520512" cy="375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66" name="직선 화살표 연결선 65"/>
              <p:cNvCxnSpPr/>
              <p:nvPr/>
            </p:nvCxnSpPr>
            <p:spPr bwMode="auto">
              <a:xfrm>
                <a:off x="5468948" y="1842371"/>
                <a:ext cx="280854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67" name="그룹 66"/>
            <p:cNvGrpSpPr/>
            <p:nvPr/>
          </p:nvGrpSpPr>
          <p:grpSpPr>
            <a:xfrm>
              <a:off x="4308532" y="965939"/>
              <a:ext cx="2502012" cy="3506879"/>
              <a:chOff x="3634568" y="1094517"/>
              <a:chExt cx="2502012" cy="3506879"/>
            </a:xfrm>
          </p:grpSpPr>
          <p:grpSp>
            <p:nvGrpSpPr>
              <p:cNvPr id="68" name="그룹 67"/>
              <p:cNvGrpSpPr/>
              <p:nvPr/>
            </p:nvGrpSpPr>
            <p:grpSpPr>
              <a:xfrm>
                <a:off x="3654258" y="1315978"/>
                <a:ext cx="2482322" cy="3285418"/>
                <a:chOff x="3654258" y="1315978"/>
                <a:chExt cx="2482322" cy="3285418"/>
              </a:xfrm>
            </p:grpSpPr>
            <p:cxnSp>
              <p:nvCxnSpPr>
                <p:cNvPr id="74" name="꺾인 연결선 73"/>
                <p:cNvCxnSpPr/>
                <p:nvPr/>
              </p:nvCxnSpPr>
              <p:spPr bwMode="auto">
                <a:xfrm>
                  <a:off x="4707637" y="3585898"/>
                  <a:ext cx="1383256" cy="1015498"/>
                </a:xfrm>
                <a:prstGeom prst="bentConnector3">
                  <a:avLst>
                    <a:gd name="adj1" fmla="val 34621"/>
                  </a:avLst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75" name="꺾인 연결선 74"/>
                <p:cNvCxnSpPr/>
                <p:nvPr/>
              </p:nvCxnSpPr>
              <p:spPr bwMode="auto">
                <a:xfrm flipV="1">
                  <a:off x="3654258" y="1315978"/>
                  <a:ext cx="2482322" cy="2269921"/>
                </a:xfrm>
                <a:prstGeom prst="bentConnector3">
                  <a:avLst>
                    <a:gd name="adj1" fmla="val 61703"/>
                  </a:avLst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</p:grpSp>
          <p:cxnSp>
            <p:nvCxnSpPr>
              <p:cNvPr id="69" name="직선 화살표 연결선 68"/>
              <p:cNvCxnSpPr/>
              <p:nvPr/>
            </p:nvCxnSpPr>
            <p:spPr bwMode="auto">
              <a:xfrm>
                <a:off x="5187074" y="2009108"/>
                <a:ext cx="606338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0" name="직선 화살표 연결선 69"/>
              <p:cNvCxnSpPr/>
              <p:nvPr/>
            </p:nvCxnSpPr>
            <p:spPr bwMode="auto">
              <a:xfrm>
                <a:off x="5190076" y="2449942"/>
                <a:ext cx="607896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1" name="직선 화살표 연결선 70"/>
              <p:cNvCxnSpPr/>
              <p:nvPr/>
            </p:nvCxnSpPr>
            <p:spPr bwMode="auto">
              <a:xfrm>
                <a:off x="5190076" y="3089228"/>
                <a:ext cx="900817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2" name="꺾인 연결선 71"/>
              <p:cNvCxnSpPr/>
              <p:nvPr/>
            </p:nvCxnSpPr>
            <p:spPr bwMode="auto">
              <a:xfrm rot="16200000" flipH="1">
                <a:off x="2575291" y="2153794"/>
                <a:ext cx="2494476" cy="375921"/>
              </a:xfrm>
              <a:prstGeom prst="bentConnector3">
                <a:avLst>
                  <a:gd name="adj1" fmla="val 99930"/>
                </a:avLst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3" name="직선 화살표 연결선 72"/>
              <p:cNvCxnSpPr/>
              <p:nvPr/>
            </p:nvCxnSpPr>
            <p:spPr bwMode="auto">
              <a:xfrm>
                <a:off x="5190077" y="3809308"/>
                <a:ext cx="900816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</p:grp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06180"/>
              </p:ext>
            </p:extLst>
          </p:nvPr>
        </p:nvGraphicFramePr>
        <p:xfrm>
          <a:off x="605486" y="5492849"/>
          <a:ext cx="8461734" cy="8839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461734">
                  <a:extLst>
                    <a:ext uri="{9D8B030D-6E8A-4147-A177-3AD203B41FA5}">
                      <a16:colId xmlns:a16="http://schemas.microsoft.com/office/drawing/2014/main" val="2606516360"/>
                    </a:ext>
                  </a:extLst>
                </a:gridCol>
              </a:tblGrid>
              <a:tr h="548630">
                <a:tc>
                  <a:txBody>
                    <a:bodyPr/>
                    <a:lstStyle/>
                    <a:p>
                      <a:pPr marL="285750" indent="-285750" algn="l">
                        <a:spcBef>
                          <a:spcPts val="600"/>
                        </a:spcBef>
                        <a:buFont typeface="맑은 고딕" panose="020B0503020000020004" pitchFamily="50" charset="-127"/>
                        <a:buChar char="-"/>
                      </a:pPr>
                      <a:r>
                        <a:rPr lang="ko-KR" altLang="en-US" sz="14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송신</a:t>
                      </a:r>
                      <a:r>
                        <a:rPr lang="en-US" altLang="ko-KR" sz="14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6 </a:t>
                      </a:r>
                      <a:r>
                        <a:rPr lang="en-US" altLang="ko-KR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Ch, </a:t>
                      </a:r>
                      <a:r>
                        <a:rPr lang="ko-KR" altLang="en-US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수신</a:t>
                      </a:r>
                      <a:r>
                        <a:rPr lang="en-US" altLang="ko-KR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6 Ch</a:t>
                      </a:r>
                    </a:p>
                    <a:p>
                      <a:pPr marL="285750" indent="-285750" algn="l">
                        <a:spcBef>
                          <a:spcPts val="600"/>
                        </a:spcBef>
                        <a:buFont typeface="맑은 고딕" panose="020B0503020000020004" pitchFamily="50" charset="-127"/>
                        <a:buChar char="-"/>
                      </a:pPr>
                      <a:r>
                        <a:rPr lang="ko-KR" altLang="en-US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채널간 </a:t>
                      </a:r>
                      <a:r>
                        <a:rPr lang="en-US" altLang="ko-KR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Mixing </a:t>
                      </a:r>
                      <a:r>
                        <a:rPr lang="ko-KR" altLang="en-US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  <a:r>
                        <a:rPr lang="en-US" altLang="ko-KR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marL="285750" indent="-285750" algn="l">
                        <a:spcBef>
                          <a:spcPts val="600"/>
                        </a:spcBef>
                        <a:buFont typeface="맑은 고딕" panose="020B0503020000020004" pitchFamily="50" charset="-127"/>
                        <a:buChar char="-"/>
                      </a:pPr>
                      <a:r>
                        <a:rPr lang="en-US" altLang="ko-KR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Digital Audio </a:t>
                      </a:r>
                      <a:r>
                        <a:rPr lang="ko-KR" altLang="en-US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 </a:t>
                      </a:r>
                      <a:r>
                        <a:rPr lang="ko-KR" altLang="en-US" sz="1400" b="1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  <a:r>
                        <a:rPr lang="en-US" altLang="ko-KR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(Left. Right)</a:t>
                      </a:r>
                      <a:endParaRPr lang="en-US" altLang="ko-KR" sz="14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1349410"/>
                  </a:ext>
                </a:extLst>
              </a:tr>
            </a:tbl>
          </a:graphicData>
        </a:graphic>
      </p:graphicFrame>
      <p:sp>
        <p:nvSpPr>
          <p:cNvPr id="76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인터콤 연동시험장비 개발 방안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44488" y="476672"/>
            <a:ext cx="9433048" cy="5749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제어 모뎀 조립체 </a:t>
            </a:r>
            <a:r>
              <a:rPr lang="en-US" altLang="ko-KR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- Audio Codec</a:t>
            </a:r>
          </a:p>
        </p:txBody>
      </p:sp>
    </p:spTree>
    <p:extLst>
      <p:ext uri="{BB962C8B-B14F-4D97-AF65-F5344CB8AC3E}">
        <p14:creationId xmlns:p14="http://schemas.microsoft.com/office/powerpoint/2010/main" val="315390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910" y="1052736"/>
            <a:ext cx="5472608" cy="3919043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인터콤 연동시험장비 개발 방안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488" y="476672"/>
            <a:ext cx="9433048" cy="5749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제어 모뎀 조립체 </a:t>
            </a:r>
            <a:r>
              <a:rPr lang="en-US" altLang="ko-KR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- </a:t>
            </a:r>
            <a:r>
              <a:rPr lang="ko-KR" altLang="en-US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전원 블록도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05076"/>
              </p:ext>
            </p:extLst>
          </p:nvPr>
        </p:nvGraphicFramePr>
        <p:xfrm>
          <a:off x="605486" y="5492849"/>
          <a:ext cx="8461734" cy="8839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461734">
                  <a:extLst>
                    <a:ext uri="{9D8B030D-6E8A-4147-A177-3AD203B41FA5}">
                      <a16:colId xmlns:a16="http://schemas.microsoft.com/office/drawing/2014/main" val="2606516360"/>
                    </a:ext>
                  </a:extLst>
                </a:gridCol>
              </a:tblGrid>
              <a:tr h="548630">
                <a:tc>
                  <a:txBody>
                    <a:bodyPr/>
                    <a:lstStyle/>
                    <a:p>
                      <a:pPr marL="285750" indent="-285750" algn="l">
                        <a:spcBef>
                          <a:spcPts val="600"/>
                        </a:spcBef>
                        <a:buFont typeface="맑은 고딕" panose="020B0503020000020004" pitchFamily="50" charset="-127"/>
                        <a:buChar char="-"/>
                      </a:pPr>
                      <a:r>
                        <a:rPr lang="ko-KR" altLang="en-US" sz="14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전원 공급기 </a:t>
                      </a:r>
                      <a:r>
                        <a:rPr lang="en-US" altLang="ko-KR" sz="14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+28V </a:t>
                      </a:r>
                      <a:r>
                        <a:rPr lang="ko-KR" altLang="en-US" sz="14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전원</a:t>
                      </a:r>
                      <a:r>
                        <a:rPr lang="ko-KR" altLang="en-US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</a:t>
                      </a:r>
                      <a:endParaRPr lang="en-US" altLang="ko-KR" sz="1400" b="1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algn="l">
                        <a:spcBef>
                          <a:spcPts val="600"/>
                        </a:spcBef>
                        <a:buFont typeface="맑은 고딕" panose="020B0503020000020004" pitchFamily="50" charset="-127"/>
                        <a:buChar char="-"/>
                      </a:pPr>
                      <a:r>
                        <a:rPr lang="en-US" altLang="ko-KR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Audio</a:t>
                      </a:r>
                      <a:r>
                        <a:rPr lang="ko-KR" altLang="en-US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Noise </a:t>
                      </a:r>
                      <a:r>
                        <a:rPr lang="ko-KR" altLang="en-US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최소화 </a:t>
                      </a:r>
                      <a:r>
                        <a:rPr lang="en-US" altLang="ko-KR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(LOD ±12V </a:t>
                      </a:r>
                      <a:r>
                        <a:rPr lang="ko-KR" altLang="en-US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</a:t>
                      </a:r>
                      <a:r>
                        <a:rPr lang="en-US" altLang="ko-KR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285750" indent="-285750" algn="l">
                        <a:spcBef>
                          <a:spcPts val="600"/>
                        </a:spcBef>
                        <a:buFont typeface="맑은 고딕" panose="020B0503020000020004" pitchFamily="50" charset="-127"/>
                        <a:buChar char="-"/>
                      </a:pPr>
                      <a:r>
                        <a:rPr lang="en-US" altLang="ko-KR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FPGA &amp; </a:t>
                      </a:r>
                      <a:r>
                        <a:rPr lang="ko-KR" altLang="en-US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통신</a:t>
                      </a:r>
                      <a:r>
                        <a:rPr lang="en-US" altLang="ko-KR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전원 </a:t>
                      </a:r>
                      <a:r>
                        <a:rPr lang="en-US" altLang="ko-KR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(Switch Regulator +3.3V </a:t>
                      </a:r>
                      <a:r>
                        <a:rPr lang="ko-KR" altLang="en-US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</a:t>
                      </a:r>
                      <a:r>
                        <a:rPr lang="en-US" altLang="ko-KR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T="45715" marB="45715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1349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67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870" y="908720"/>
            <a:ext cx="5962715" cy="5520948"/>
          </a:xfrm>
          <a:prstGeom prst="rect">
            <a:avLst/>
          </a:prstGeom>
        </p:spPr>
      </p:pic>
      <p:sp>
        <p:nvSpPr>
          <p:cNvPr id="9" name="왼쪽 대괄호 8"/>
          <p:cNvSpPr/>
          <p:nvPr/>
        </p:nvSpPr>
        <p:spPr bwMode="auto">
          <a:xfrm>
            <a:off x="1714461" y="3659404"/>
            <a:ext cx="144016" cy="2059429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8927" y="4550618"/>
            <a:ext cx="740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Discrete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왼쪽 대괄호 5"/>
          <p:cNvSpPr/>
          <p:nvPr/>
        </p:nvSpPr>
        <p:spPr bwMode="auto">
          <a:xfrm>
            <a:off x="1722262" y="3059958"/>
            <a:ext cx="128414" cy="47681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3528" y="3159865"/>
            <a:ext cx="1171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Ethernet HUB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오른쪽 대괄호 2"/>
          <p:cNvSpPr/>
          <p:nvPr/>
        </p:nvSpPr>
        <p:spPr bwMode="auto">
          <a:xfrm>
            <a:off x="7995662" y="1173892"/>
            <a:ext cx="288032" cy="1296144"/>
          </a:xfrm>
          <a:prstGeom prst="righ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23387" y="168346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Audio CH1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오른쪽 대괄호 12"/>
          <p:cNvSpPr/>
          <p:nvPr/>
        </p:nvSpPr>
        <p:spPr bwMode="auto">
          <a:xfrm>
            <a:off x="8011882" y="3118236"/>
            <a:ext cx="288032" cy="1116000"/>
          </a:xfrm>
          <a:prstGeom prst="righ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23387" y="3537736"/>
            <a:ext cx="949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Audio CH3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오른쪽 대괄호 14"/>
          <p:cNvSpPr/>
          <p:nvPr/>
        </p:nvSpPr>
        <p:spPr bwMode="auto">
          <a:xfrm>
            <a:off x="8040584" y="4912916"/>
            <a:ext cx="288032" cy="1440000"/>
          </a:xfrm>
          <a:prstGeom prst="righ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23387" y="5494416"/>
            <a:ext cx="949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Audio CH2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왼쪽 대괄호 16"/>
          <p:cNvSpPr/>
          <p:nvPr/>
        </p:nvSpPr>
        <p:spPr bwMode="auto">
          <a:xfrm>
            <a:off x="1725307" y="5952364"/>
            <a:ext cx="114494" cy="149532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1892" y="5888630"/>
            <a:ext cx="854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전원 제어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왼쪽 대괄호 18"/>
          <p:cNvSpPr/>
          <p:nvPr/>
        </p:nvSpPr>
        <p:spPr bwMode="auto">
          <a:xfrm>
            <a:off x="3117082" y="2329339"/>
            <a:ext cx="114494" cy="149532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98956" y="2265605"/>
            <a:ext cx="604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RESET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왼쪽 대괄호 20"/>
          <p:cNvSpPr/>
          <p:nvPr/>
        </p:nvSpPr>
        <p:spPr bwMode="auto">
          <a:xfrm>
            <a:off x="3117082" y="1722835"/>
            <a:ext cx="114494" cy="149532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88729" y="1659101"/>
            <a:ext cx="625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PROM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왼쪽 대괄호 22"/>
          <p:cNvSpPr/>
          <p:nvPr/>
        </p:nvSpPr>
        <p:spPr bwMode="auto">
          <a:xfrm>
            <a:off x="3117082" y="1204019"/>
            <a:ext cx="130789" cy="365556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78278" y="124829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디버깅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인터콤 연동시험장비 개발 방안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제어 모뎀 </a:t>
            </a:r>
            <a:r>
              <a:rPr lang="ko-KR" altLang="en-US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조립체 </a:t>
            </a:r>
            <a:r>
              <a:rPr lang="en-US" altLang="ko-KR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- </a:t>
            </a:r>
            <a:r>
              <a:rPr lang="ko-KR" altLang="en-US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기능 블록도</a:t>
            </a:r>
          </a:p>
        </p:txBody>
      </p:sp>
    </p:spTree>
    <p:extLst>
      <p:ext uri="{BB962C8B-B14F-4D97-AF65-F5344CB8AC3E}">
        <p14:creationId xmlns:p14="http://schemas.microsoft.com/office/powerpoint/2010/main" val="273250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10" y="1196752"/>
            <a:ext cx="8928992" cy="3060171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752261"/>
              </p:ext>
            </p:extLst>
          </p:nvPr>
        </p:nvGraphicFramePr>
        <p:xfrm>
          <a:off x="559718" y="4895428"/>
          <a:ext cx="8461734" cy="137159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461734">
                  <a:extLst>
                    <a:ext uri="{9D8B030D-6E8A-4147-A177-3AD203B41FA5}">
                      <a16:colId xmlns:a16="http://schemas.microsoft.com/office/drawing/2014/main" val="2606516360"/>
                    </a:ext>
                  </a:extLst>
                </a:gridCol>
              </a:tblGrid>
              <a:tr h="1350650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맑은 고딕" panose="020B0503020000020004" pitchFamily="50" charset="-127"/>
                        <a:buChar char="-"/>
                      </a:pPr>
                      <a:r>
                        <a:rPr lang="ko-KR" altLang="en-US" sz="14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제어 모뎀 조립체 보호 회로</a:t>
                      </a:r>
                      <a:endParaRPr lang="en-US" altLang="ko-KR" sz="14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맑은 고딕" panose="020B0503020000020004" pitchFamily="50" charset="-127"/>
                        <a:buChar char="-"/>
                      </a:pPr>
                      <a:r>
                        <a:rPr lang="ko-KR" altLang="en-US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자체</a:t>
                      </a:r>
                      <a:r>
                        <a:rPr lang="en-US" altLang="ko-KR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점검 및 차단 기능</a:t>
                      </a:r>
                      <a:endParaRPr lang="en-US" altLang="ko-KR" sz="1400" b="1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맑은 고딕" panose="020B0503020000020004" pitchFamily="50" charset="-127"/>
                        <a:buChar char="-"/>
                      </a:pPr>
                      <a:r>
                        <a:rPr lang="en-US" altLang="ko-KR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LVP, OCP </a:t>
                      </a:r>
                      <a:r>
                        <a:rPr lang="ko-KR" altLang="en-US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en-US" altLang="ko-KR" sz="1400" b="1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맑은 고딕" panose="020B0503020000020004" pitchFamily="50" charset="-127"/>
                        <a:buChar char="-"/>
                      </a:pPr>
                      <a:r>
                        <a:rPr lang="en-US" altLang="ko-KR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OVP</a:t>
                      </a:r>
                      <a:r>
                        <a:rPr lang="ko-KR" altLang="en-US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Surge Stopper (30V)</a:t>
                      </a:r>
                      <a:endParaRPr lang="en-US" altLang="ko-KR" sz="14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1349410"/>
                  </a:ext>
                </a:extLst>
              </a:tr>
            </a:tbl>
          </a:graphicData>
        </a:graphic>
      </p:graphicFrame>
      <p:sp>
        <p:nvSpPr>
          <p:cNvPr id="5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인터콤 연동시험장비 개발 방안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4488" y="476672"/>
            <a:ext cx="9433048" cy="5749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제어 모뎀 조립체 </a:t>
            </a:r>
            <a:r>
              <a:rPr lang="en-US" altLang="ko-KR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- </a:t>
            </a:r>
            <a:r>
              <a:rPr lang="ko-KR" altLang="en-US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전원 보호 회로</a:t>
            </a:r>
          </a:p>
        </p:txBody>
      </p:sp>
    </p:spTree>
    <p:extLst>
      <p:ext uri="{BB962C8B-B14F-4D97-AF65-F5344CB8AC3E}">
        <p14:creationId xmlns:p14="http://schemas.microsoft.com/office/powerpoint/2010/main" val="383299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846" y="1050900"/>
            <a:ext cx="7866000" cy="3321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10745" y="4365104"/>
            <a:ext cx="4949825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Six 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Audio Input Pins</a:t>
            </a:r>
          </a:p>
          <a:p>
            <a:pPr algn="l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Six Stereo Single-Ended Inputs</a:t>
            </a:r>
          </a:p>
          <a:p>
            <a:pPr algn="l"/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Six 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Audio Output Drivers</a:t>
            </a:r>
          </a:p>
          <a:p>
            <a:pPr algn="l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Stereo Fully Differential or Single-Ended</a:t>
            </a:r>
          </a:p>
          <a:p>
            <a:pPr algn="l"/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3. Headphone 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Drivers</a:t>
            </a:r>
          </a:p>
          <a:p>
            <a:pPr algn="l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Fully Differential Stereo Line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Outputs</a:t>
            </a:r>
          </a:p>
          <a:p>
            <a:pPr algn="l"/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 Audio 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Serial Data Bus Supports 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I2S 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DSP mode</a:t>
            </a:r>
            <a:endParaRPr lang="ko-KR" altLang="en-US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오른쪽 화살표 5"/>
          <p:cNvSpPr/>
          <p:nvPr/>
        </p:nvSpPr>
        <p:spPr bwMode="auto">
          <a:xfrm>
            <a:off x="7335015" y="1848629"/>
            <a:ext cx="1361607" cy="48910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Codec CH3 input</a:t>
            </a:r>
            <a:endParaRPr kumimoji="1" lang="ko-KR" altLang="en-US" sz="1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오른쪽 화살표 6"/>
          <p:cNvSpPr/>
          <p:nvPr/>
        </p:nvSpPr>
        <p:spPr bwMode="auto">
          <a:xfrm>
            <a:off x="7335015" y="1391041"/>
            <a:ext cx="1361607" cy="48910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AIU COM2 input</a:t>
            </a:r>
            <a:endParaRPr kumimoji="1" lang="ko-KR" altLang="en-US" sz="1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오른쪽 화살표 8"/>
          <p:cNvSpPr/>
          <p:nvPr/>
        </p:nvSpPr>
        <p:spPr bwMode="auto">
          <a:xfrm>
            <a:off x="415702" y="1437444"/>
            <a:ext cx="1505623" cy="48910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AIU COM2 output</a:t>
            </a:r>
            <a:endParaRPr kumimoji="1" lang="ko-KR" altLang="en-US" sz="1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오른쪽 화살표 9"/>
          <p:cNvSpPr/>
          <p:nvPr/>
        </p:nvSpPr>
        <p:spPr bwMode="auto">
          <a:xfrm>
            <a:off x="415702" y="1895886"/>
            <a:ext cx="1505623" cy="48910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CHDEC CH3 output</a:t>
            </a:r>
            <a:endParaRPr kumimoji="1" lang="ko-KR" altLang="en-US" sz="1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86621" y="1314333"/>
            <a:ext cx="148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Audio Codec CH1</a:t>
            </a:r>
            <a:endParaRPr lang="ko-KR" altLang="en-US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인터콤 연동시험장비 개발 방안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4488" y="476672"/>
            <a:ext cx="9433048" cy="5749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제어 모뎀 조립체 </a:t>
            </a:r>
            <a:r>
              <a:rPr lang="en-US" altLang="ko-KR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- Audio Codec </a:t>
            </a:r>
            <a:r>
              <a:rPr lang="ko-KR" altLang="en-US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회로 </a:t>
            </a:r>
            <a:r>
              <a:rPr lang="en-US" altLang="ko-KR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(tlv320aic3105)</a:t>
            </a:r>
          </a:p>
        </p:txBody>
      </p:sp>
    </p:spTree>
    <p:extLst>
      <p:ext uri="{BB962C8B-B14F-4D97-AF65-F5344CB8AC3E}">
        <p14:creationId xmlns:p14="http://schemas.microsoft.com/office/powerpoint/2010/main" val="332431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인터콤 연동시험장비 개발 방안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4488" y="476672"/>
            <a:ext cx="9433048" cy="5749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제어 모뎀 조립체 </a:t>
            </a:r>
            <a:r>
              <a:rPr lang="en-US" altLang="ko-KR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- Audio impedance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matching </a:t>
            </a:r>
            <a:r>
              <a:rPr lang="en-US" altLang="ko-KR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(1/2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)</a:t>
            </a:r>
            <a:endParaRPr lang="en-US" altLang="ko-KR" sz="1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70" y="1467036"/>
            <a:ext cx="5576492" cy="27432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294" y="2227671"/>
            <a:ext cx="2067512" cy="132320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550" y="1893465"/>
            <a:ext cx="1831501" cy="190319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76342" y="3861048"/>
            <a:ext cx="2985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 : 1kHz(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가청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Center frequency)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632488"/>
              </p:ext>
            </p:extLst>
          </p:nvPr>
        </p:nvGraphicFramePr>
        <p:xfrm>
          <a:off x="1139893" y="4867296"/>
          <a:ext cx="7842238" cy="1038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313">
                  <a:extLst>
                    <a:ext uri="{9D8B030D-6E8A-4147-A177-3AD203B41FA5}">
                      <a16:colId xmlns:a16="http://schemas.microsoft.com/office/drawing/2014/main" val="4231452933"/>
                    </a:ext>
                  </a:extLst>
                </a:gridCol>
                <a:gridCol w="1101714">
                  <a:extLst>
                    <a:ext uri="{9D8B030D-6E8A-4147-A177-3AD203B41FA5}">
                      <a16:colId xmlns:a16="http://schemas.microsoft.com/office/drawing/2014/main" val="509591754"/>
                    </a:ext>
                  </a:extLst>
                </a:gridCol>
                <a:gridCol w="1116010">
                  <a:extLst>
                    <a:ext uri="{9D8B030D-6E8A-4147-A177-3AD203B41FA5}">
                      <a16:colId xmlns:a16="http://schemas.microsoft.com/office/drawing/2014/main" val="939318327"/>
                    </a:ext>
                  </a:extLst>
                </a:gridCol>
                <a:gridCol w="1374262">
                  <a:extLst>
                    <a:ext uri="{9D8B030D-6E8A-4147-A177-3AD203B41FA5}">
                      <a16:colId xmlns:a16="http://schemas.microsoft.com/office/drawing/2014/main" val="631951744"/>
                    </a:ext>
                  </a:extLst>
                </a:gridCol>
                <a:gridCol w="2359939">
                  <a:extLst>
                    <a:ext uri="{9D8B030D-6E8A-4147-A177-3AD203B41FA5}">
                      <a16:colId xmlns:a16="http://schemas.microsoft.com/office/drawing/2014/main" val="1481960599"/>
                    </a:ext>
                  </a:extLst>
                </a:gridCol>
              </a:tblGrid>
              <a:tr h="2219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XMODE_SEL1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S1A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S1B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Impedance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857345"/>
                  </a:ext>
                </a:extLst>
              </a:tr>
              <a:tr h="351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Off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WB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</a:t>
                      </a:r>
                      <a:r>
                        <a:rPr lang="el-GR" altLang="ko-KR" sz="1600" b="0" dirty="0" smtClean="0">
                          <a:ea typeface="맑은 고딕" panose="020B0503020000020004" pitchFamily="50" charset="-127"/>
                        </a:rPr>
                        <a:t>Ω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160780"/>
                  </a:ext>
                </a:extLst>
              </a:tr>
              <a:tr h="351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Off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Normal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  <a:r>
                        <a:rPr lang="el-GR" altLang="ko-KR" sz="1600" b="0" dirty="0" smtClean="0">
                          <a:ea typeface="맑은 고딕" panose="020B0503020000020004" pitchFamily="50" charset="-127"/>
                        </a:rPr>
                        <a:t>Ω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127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08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071886" y="1268760"/>
            <a:ext cx="5857141" cy="4608515"/>
            <a:chOff x="3657145" y="3108630"/>
            <a:chExt cx="2592000" cy="3951259"/>
          </a:xfrm>
        </p:grpSpPr>
        <p:sp>
          <p:nvSpPr>
            <p:cNvPr id="5" name="직사각형 4"/>
            <p:cNvSpPr/>
            <p:nvPr/>
          </p:nvSpPr>
          <p:spPr>
            <a:xfrm>
              <a:off x="3721945" y="3696531"/>
              <a:ext cx="2484495" cy="3285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AutoNum type="arabicPeriod"/>
              </a:pPr>
              <a:r>
                <a:rPr lang="ko-KR" altLang="en-US" sz="1800" b="1" spc="-15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인터콤</a:t>
              </a:r>
              <a:r>
                <a:rPr lang="ko-KR" altLang="en-US" sz="1800" b="1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 연동시험장비 구성</a:t>
              </a:r>
              <a:endParaRPr lang="en-US" altLang="ko-KR" sz="18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endParaRPr>
            </a:p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AutoNum type="arabicPeriod"/>
              </a:pPr>
              <a:r>
                <a:rPr lang="ko-KR" altLang="en-US" sz="1800" b="1" spc="-15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인터콤</a:t>
              </a:r>
              <a:r>
                <a:rPr lang="ko-KR" altLang="en-US" sz="1800" b="1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 연동시험장비 연결도</a:t>
              </a:r>
              <a:endParaRPr lang="en-US" altLang="ko-KR" sz="18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endParaRPr>
            </a:p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AutoNum type="arabicPeriod"/>
              </a:pPr>
              <a:r>
                <a:rPr lang="ko-KR" altLang="en-US" sz="18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인터콤</a:t>
              </a:r>
              <a:r>
                <a:rPr lang="ko-KR" altLang="en-US" sz="1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연동시험장비 구성 </a:t>
              </a:r>
              <a:r>
                <a:rPr lang="ko-KR" altLang="en-US" sz="1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형상</a:t>
              </a:r>
              <a:endPara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AutoNum type="arabicPeriod"/>
              </a:pPr>
              <a:r>
                <a:rPr lang="ko-KR" altLang="en-US" sz="18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인터콤</a:t>
              </a:r>
              <a:r>
                <a:rPr lang="ko-KR" altLang="en-US" sz="1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연동시험장비 </a:t>
              </a:r>
              <a:r>
                <a:rPr lang="ko-KR" altLang="en-US" sz="18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구성품</a:t>
              </a:r>
              <a:r>
                <a:rPr lang="ko-KR" altLang="en-US" sz="1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형상 및 부품 </a:t>
              </a:r>
              <a:r>
                <a:rPr lang="ko-KR" altLang="en-US" sz="1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리스트</a:t>
              </a:r>
              <a:endPara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AutoNum type="arabicPeriod"/>
              </a:pPr>
              <a:r>
                <a:rPr lang="ko-KR" altLang="en-US" sz="18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인터콤</a:t>
              </a:r>
              <a:r>
                <a:rPr lang="ko-KR" altLang="en-US" sz="1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연동시험장비 </a:t>
              </a:r>
              <a:r>
                <a:rPr lang="ko-KR" altLang="en-US" sz="1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블록도</a:t>
              </a:r>
              <a:endPara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AutoNum type="arabicPeriod"/>
              </a:pPr>
              <a:r>
                <a:rPr lang="ko-KR" altLang="en-US" sz="1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인터콤 연동시험장비 개발 </a:t>
              </a:r>
              <a:r>
                <a:rPr lang="ko-KR" altLang="en-US" sz="1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방안 </a:t>
              </a:r>
              <a:r>
                <a:rPr lang="en-US" altLang="ko-KR" sz="1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(H/W, S/W)</a:t>
              </a:r>
            </a:p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AutoNum type="arabicPeriod"/>
              </a:pPr>
              <a:r>
                <a:rPr lang="ko-KR" altLang="en-US" sz="1800" b="1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개발 일정</a:t>
              </a:r>
              <a:endParaRPr lang="en-US" altLang="ko-KR" sz="18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endParaRPr>
            </a:p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AutoNum type="arabicPeriod"/>
              </a:pPr>
              <a:r>
                <a:rPr lang="ko-KR" altLang="en-US" sz="1800" b="1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이슈 사항</a:t>
              </a:r>
              <a:endParaRPr lang="en-US" altLang="ko-KR" sz="18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endParaRPr>
            </a:p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AutoNum type="arabicPeriod"/>
              </a:pPr>
              <a:r>
                <a:rPr lang="ko-KR" altLang="en-US" sz="1800" b="1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부록</a:t>
              </a:r>
              <a:endParaRPr lang="en-US" altLang="ko-KR" sz="18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gray">
            <a:xfrm>
              <a:off x="3657145" y="3537225"/>
              <a:ext cx="2592000" cy="3522664"/>
            </a:xfrm>
            <a:prstGeom prst="rect">
              <a:avLst/>
            </a:prstGeom>
            <a:noFill/>
            <a:ln w="38100">
              <a:solidFill>
                <a:srgbClr val="B2B2B2"/>
              </a:solidFill>
              <a:miter lim="800000"/>
              <a:headEnd/>
              <a:tailEnd/>
            </a:ln>
          </p:spPr>
          <p:txBody>
            <a:bodyPr wrap="none" lIns="91375" tIns="45687" rIns="91375" bIns="45687" anchor="ctr"/>
            <a:lstStyle/>
            <a:p>
              <a:pPr algn="ctr" defTabSz="913644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ko-KR" sz="16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gray">
            <a:xfrm>
              <a:off x="3657145" y="3108630"/>
              <a:ext cx="2592000" cy="3682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lIns="91375" tIns="36000" rIns="91375" bIns="36000" anchor="ctr"/>
            <a:lstStyle/>
            <a:p>
              <a:pPr defTabSz="913644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800" b="1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Ⅳ. </a:t>
              </a:r>
              <a:r>
                <a:rPr lang="ko-KR" altLang="en-US" sz="2800" b="1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인터콤</a:t>
              </a:r>
              <a:r>
                <a:rPr lang="ko-KR" altLang="en-US" sz="28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2800" b="1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연동시험장비 </a:t>
              </a:r>
              <a:r>
                <a:rPr lang="ko-KR" altLang="en-US" sz="2800" b="1" spc="-15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상세설계</a:t>
              </a:r>
              <a:endParaRPr kumimoji="1" lang="ko-KR" altLang="en-US" sz="28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766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인터콤 연동시험장비 개발 방안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제어 모뎀 조립체 </a:t>
            </a:r>
            <a:r>
              <a:rPr lang="en-US" altLang="ko-KR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- Audio impedance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matching (2/2)</a:t>
            </a:r>
            <a:endParaRPr lang="en-US" altLang="ko-KR" sz="1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556792"/>
            <a:ext cx="7424913" cy="399884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011408" y="2276872"/>
            <a:ext cx="1649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 -&gt; ∞, Z -&gt; R 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83497" y="3068960"/>
            <a:ext cx="190519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클수록 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Z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빠르게 수렴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31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47" y="861789"/>
            <a:ext cx="6162675" cy="494347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 bwMode="auto">
          <a:xfrm>
            <a:off x="7365981" y="2517973"/>
            <a:ext cx="1368152" cy="48910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FPGA</a:t>
            </a: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오른쪽 화살표 8"/>
          <p:cNvSpPr/>
          <p:nvPr/>
        </p:nvSpPr>
        <p:spPr bwMode="auto">
          <a:xfrm>
            <a:off x="7365982" y="3094037"/>
            <a:ext cx="1368151" cy="48910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Note</a:t>
            </a:r>
            <a:r>
              <a:rPr lang="ko-KR" altLang="en-US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BOOK</a:t>
            </a:r>
            <a:endParaRPr kumimoji="1" lang="ko-KR" altLang="en-US" sz="1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오른쪽 화살표 9"/>
          <p:cNvSpPr/>
          <p:nvPr/>
        </p:nvSpPr>
        <p:spPr bwMode="auto">
          <a:xfrm>
            <a:off x="7372526" y="3670101"/>
            <a:ext cx="1361607" cy="48910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1553B MODULE 1</a:t>
            </a:r>
            <a:endParaRPr kumimoji="1" lang="ko-KR" altLang="en-US" sz="1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오른쪽 화살표 10"/>
          <p:cNvSpPr/>
          <p:nvPr/>
        </p:nvSpPr>
        <p:spPr bwMode="auto">
          <a:xfrm>
            <a:off x="7392239" y="4759469"/>
            <a:ext cx="1368153" cy="48910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전원 공급기</a:t>
            </a:r>
            <a:endParaRPr kumimoji="1" lang="ko-KR" altLang="en-US" sz="1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오른쪽 화살표 11"/>
          <p:cNvSpPr/>
          <p:nvPr/>
        </p:nvSpPr>
        <p:spPr bwMode="auto">
          <a:xfrm>
            <a:off x="7383774" y="4214785"/>
            <a:ext cx="1361607" cy="48910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1553B MODULE 2</a:t>
            </a:r>
            <a:endParaRPr kumimoji="1" lang="ko-KR" altLang="en-US" sz="1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59718" y="5733256"/>
            <a:ext cx="568863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10/100 HUB 5 PORT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지원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algn="l">
              <a:buAutoNum type="arabicPeriod"/>
            </a:pP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FPGA, Note Book, 2ea 1553B module,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전원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공급기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LAN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지원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인터콤 연동시험장비 개발 방안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488" y="476672"/>
            <a:ext cx="9433048" cy="5749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제어 모뎀 조립체 </a:t>
            </a:r>
            <a:r>
              <a:rPr lang="en-US" altLang="ko-KR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- Ethernet HUB </a:t>
            </a:r>
            <a:r>
              <a:rPr lang="ko-KR" altLang="en-US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회로</a:t>
            </a:r>
          </a:p>
        </p:txBody>
      </p:sp>
    </p:spTree>
    <p:extLst>
      <p:ext uri="{BB962C8B-B14F-4D97-AF65-F5344CB8AC3E}">
        <p14:creationId xmlns:p14="http://schemas.microsoft.com/office/powerpoint/2010/main" val="350437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814" y="1268760"/>
            <a:ext cx="6984776" cy="39913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59718" y="5661248"/>
            <a:ext cx="799288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PTT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신호 확인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OPEN/GND (8 Channel Input)</a:t>
            </a:r>
          </a:p>
          <a:p>
            <a:pPr marL="228600" indent="-228600" algn="l">
              <a:buAutoNum type="arabicPeriod"/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포트 지원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OPEN/GND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(4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Channel O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utput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인터콤 연동시험장비 개발 방안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4488" y="476672"/>
            <a:ext cx="9433048" cy="5749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제어 모뎀 조립체 </a:t>
            </a:r>
            <a:r>
              <a:rPr lang="en-US" altLang="ko-KR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- Discrete </a:t>
            </a:r>
            <a:r>
              <a:rPr lang="ko-KR" altLang="en-US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제어 회로</a:t>
            </a:r>
          </a:p>
        </p:txBody>
      </p:sp>
    </p:spTree>
    <p:extLst>
      <p:ext uri="{BB962C8B-B14F-4D97-AF65-F5344CB8AC3E}">
        <p14:creationId xmlns:p14="http://schemas.microsoft.com/office/powerpoint/2010/main" val="45975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4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477423"/>
              </p:ext>
            </p:extLst>
          </p:nvPr>
        </p:nvGraphicFramePr>
        <p:xfrm>
          <a:off x="559718" y="1020870"/>
          <a:ext cx="8928992" cy="3831445"/>
        </p:xfrm>
        <a:graphic>
          <a:graphicData uri="http://schemas.openxmlformats.org/drawingml/2006/table">
            <a:tbl>
              <a:tblPr/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6002">
                  <a:extLst>
                    <a:ext uri="{9D8B030D-6E8A-4147-A177-3AD203B41FA5}">
                      <a16:colId xmlns:a16="http://schemas.microsoft.com/office/drawing/2014/main" val="1466915813"/>
                    </a:ext>
                  </a:extLst>
                </a:gridCol>
                <a:gridCol w="51827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56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제어 모듈</a:t>
                      </a:r>
                      <a:r>
                        <a:rPr kumimoji="1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 </a:t>
                      </a: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형상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7BA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주요 특성 및 제원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7BA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상세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7B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524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한컴돋움" pitchFamily="18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기능적 특성</a:t>
                      </a:r>
                      <a:endParaRPr kumimoji="1" lang="en-US" altLang="ko-KR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한컴돋움" pitchFamily="18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3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모델명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한컴돋움" pitchFamily="18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3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 BU-67115W100L-CC0 	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한컴돋움" pitchFamily="18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Processor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한컴돋움" pitchFamily="18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3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Intel Atom E640T 1GHz Dual-Core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364266"/>
                  </a:ext>
                </a:extLst>
              </a:tr>
              <a:tr h="13557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한컴돋움" pitchFamily="18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Main Protocol Controller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3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MIL-STD-1553 (1 Ch) : BC/RT/MT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ARINC 429 (6 Rx/Tx Ch)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Ethernet MAC (2 Ch) :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통신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 CH1 : Configuration,  CH2 :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anose="05000000000000000000" pitchFamily="2" charset="2"/>
                        </a:rPr>
                        <a:t>통신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Discrete I/O (12 Ch)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IRIG-B (2 Ch)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8020173"/>
                  </a:ext>
                </a:extLst>
              </a:tr>
              <a:tr h="405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물리적 특성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3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중량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한컴돋움" pitchFamily="18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3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1.0 Kg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한컴돋움" pitchFamily="18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5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한컴돋움" pitchFamily="18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크기 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(W X H X D)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한컴돋움" pitchFamily="18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3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 176.0 X 128.0 X 37.8 mm (W x H x D)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5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한컴돋움" pitchFamily="18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입력전원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한컴돋움" pitchFamily="18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3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+28.0 VDC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86" y="2486792"/>
            <a:ext cx="1289528" cy="875097"/>
          </a:xfrm>
          <a:prstGeom prst="rect">
            <a:avLst/>
          </a:prstGeom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인터콤 연동시험장비 개발 방안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13311"/>
              </p:ext>
            </p:extLst>
          </p:nvPr>
        </p:nvGraphicFramePr>
        <p:xfrm>
          <a:off x="559718" y="4926310"/>
          <a:ext cx="8928992" cy="146303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928992">
                  <a:extLst>
                    <a:ext uri="{9D8B030D-6E8A-4147-A177-3AD203B41FA5}">
                      <a16:colId xmlns:a16="http://schemas.microsoft.com/office/drawing/2014/main" val="2606516360"/>
                    </a:ext>
                  </a:extLst>
                </a:gridCol>
              </a:tblGrid>
              <a:tr h="548630">
                <a:tc>
                  <a:txBody>
                    <a:bodyPr/>
                    <a:lstStyle/>
                    <a:p>
                      <a:pPr marL="285750" indent="-285750" algn="l">
                        <a:spcBef>
                          <a:spcPts val="600"/>
                        </a:spcBef>
                        <a:buFont typeface="맑은 고딕" panose="020B0503020000020004" pitchFamily="50" charset="-127"/>
                        <a:buChar char="-"/>
                      </a:pP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노트북을 통한 이더넷 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to 1553B 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통신 인터페이스 구성</a:t>
                      </a:r>
                      <a:endParaRPr lang="en-US" altLang="ko-KR" sz="1400" b="1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285750" indent="-285750" algn="l">
                        <a:spcBef>
                          <a:spcPts val="600"/>
                        </a:spcBef>
                        <a:buFont typeface="맑은 고딕" panose="020B0503020000020004" pitchFamily="50" charset="-127"/>
                        <a:buChar char="-"/>
                      </a:pP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제작사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 : DDC</a:t>
                      </a:r>
                    </a:p>
                    <a:p>
                      <a:pPr marL="285750" indent="-285750" algn="l">
                        <a:spcBef>
                          <a:spcPts val="600"/>
                        </a:spcBef>
                        <a:buFont typeface="맑은 고딕" panose="020B0503020000020004" pitchFamily="50" charset="-127"/>
                        <a:buChar char="-"/>
                      </a:pP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제어 모듈 조립체 안에 삽입</a:t>
                      </a:r>
                      <a:endParaRPr lang="en-US" altLang="ko-KR" sz="1400" b="1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285750" indent="-285750" algn="l">
                        <a:spcBef>
                          <a:spcPts val="600"/>
                        </a:spcBef>
                        <a:buFont typeface="맑은 고딕" panose="020B0503020000020004" pitchFamily="50" charset="-127"/>
                        <a:buChar char="-"/>
                      </a:pP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BC/BM/RT 1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채널 지원</a:t>
                      </a:r>
                      <a:endParaRPr lang="en-US" altLang="ko-KR" sz="1400" b="1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285750" indent="-285750" algn="l">
                        <a:spcBef>
                          <a:spcPts val="600"/>
                        </a:spcBef>
                        <a:buFont typeface="맑은 고딕" panose="020B0503020000020004" pitchFamily="50" charset="-127"/>
                        <a:buChar char="-"/>
                      </a:pP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내부 제어 모뎀 조립체의 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Ethernet HUB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로 인터페이스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(2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채널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400" b="1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134941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제어 모뎀 </a:t>
            </a:r>
            <a:r>
              <a:rPr lang="ko-KR" altLang="en-US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조립체 </a:t>
            </a:r>
            <a:r>
              <a:rPr lang="en-US" altLang="ko-KR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- 1553B </a:t>
            </a:r>
            <a:r>
              <a:rPr lang="ko-KR" altLang="en-US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제어 모듈</a:t>
            </a:r>
          </a:p>
        </p:txBody>
      </p:sp>
    </p:spTree>
    <p:extLst>
      <p:ext uri="{BB962C8B-B14F-4D97-AF65-F5344CB8AC3E}">
        <p14:creationId xmlns:p14="http://schemas.microsoft.com/office/powerpoint/2010/main" val="39638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제어 모뎀 </a:t>
            </a:r>
            <a:r>
              <a:rPr lang="ko-KR" altLang="en-US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조립체 </a:t>
            </a:r>
            <a:r>
              <a:rPr lang="en-US" altLang="ko-KR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- 1553B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통신 구성</a:t>
            </a:r>
            <a:endParaRPr lang="ko-KR" altLang="en-US" sz="1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01" y="1224672"/>
            <a:ext cx="8754021" cy="2707991"/>
          </a:xfrm>
          <a:prstGeom prst="rect">
            <a:avLst/>
          </a:prstGeom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7344816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인터콤 연동시험장비 개발 방안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Group 4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340801"/>
              </p:ext>
            </p:extLst>
          </p:nvPr>
        </p:nvGraphicFramePr>
        <p:xfrm>
          <a:off x="943759" y="4077072"/>
          <a:ext cx="8160907" cy="2317883"/>
        </p:xfrm>
        <a:graphic>
          <a:graphicData uri="http://schemas.openxmlformats.org/drawingml/2006/table">
            <a:tbl>
              <a:tblPr/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002">
                  <a:extLst>
                    <a:ext uri="{9D8B030D-6E8A-4147-A177-3AD203B41FA5}">
                      <a16:colId xmlns:a16="http://schemas.microsoft.com/office/drawing/2014/main" val="1466915813"/>
                    </a:ext>
                  </a:extLst>
                </a:gridCol>
                <a:gridCol w="51827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62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형상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주요 특성 및 제원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상세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7B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4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한컴돋움" pitchFamily="18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모델명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한컴돋움" pitchFamily="18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3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 </a:t>
                      </a:r>
                      <a:r>
                        <a:rPr kumimoji="1" lang="en-US" altLang="ko-KR" sz="10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DB20010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한컴돋움" pitchFamily="18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2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주요 기능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3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신호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임피던스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레벨 유지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Bus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보호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반향 감소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364266"/>
                  </a:ext>
                </a:extLst>
              </a:tr>
              <a:tr h="2127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제조사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3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North Hills</a:t>
                      </a:r>
                      <a:endParaRPr lang="ko-KR" altLang="en-US" sz="100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29217"/>
                  </a:ext>
                </a:extLst>
              </a:tr>
              <a:tr h="21274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한컴돋움" pitchFamily="18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모델명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한컴돋움" pitchFamily="18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3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 </a:t>
                      </a:r>
                      <a:r>
                        <a:rPr kumimoji="1" lang="en-US" altLang="ko-KR" sz="10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RT500078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215152"/>
                  </a:ext>
                </a:extLst>
              </a:tr>
              <a:tr h="2127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주요 기능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3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통신 신호 왜곡 방지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27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한컴돋움" pitchFamily="18" charset="2"/>
                        </a:rPr>
                        <a:t>입력전원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한컴돋움" pitchFamily="18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3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North Hills</a:t>
                      </a:r>
                      <a:endParaRPr lang="ko-KR" altLang="en-US" sz="100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461" y="4578701"/>
            <a:ext cx="969431" cy="7112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t="10708"/>
          <a:stretch/>
        </p:blipFill>
        <p:spPr>
          <a:xfrm>
            <a:off x="1266459" y="5691163"/>
            <a:ext cx="877433" cy="5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1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267686" y="962094"/>
            <a:ext cx="7404611" cy="5245655"/>
            <a:chOff x="1267686" y="836712"/>
            <a:chExt cx="7404611" cy="5184576"/>
          </a:xfrm>
        </p:grpSpPr>
        <p:sp>
          <p:nvSpPr>
            <p:cNvPr id="3" name="TextBox 2"/>
            <p:cNvSpPr txBox="1"/>
            <p:nvPr/>
          </p:nvSpPr>
          <p:spPr>
            <a:xfrm>
              <a:off x="3505371" y="836712"/>
              <a:ext cx="2880320" cy="1631216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노트북</a:t>
              </a:r>
              <a:endPara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505371" y="2949877"/>
              <a:ext cx="2880320" cy="163121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제어 모듈</a:t>
              </a:r>
              <a:endPara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65410" y="3123545"/>
              <a:ext cx="921363" cy="1169551"/>
            </a:xfrm>
            <a:prstGeom prst="rect">
              <a:avLst/>
            </a:prstGeom>
            <a:solidFill>
              <a:srgbClr val="9CBAFF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이더넷 통신</a:t>
              </a:r>
              <a:endPara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모듈</a:t>
              </a:r>
              <a:endPara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(Server)</a:t>
              </a:r>
            </a:p>
            <a:p>
              <a:endPara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089547" y="3123545"/>
              <a:ext cx="921363" cy="1169551"/>
            </a:xfrm>
            <a:prstGeom prst="rect">
              <a:avLst/>
            </a:prstGeom>
            <a:solidFill>
              <a:srgbClr val="B7F395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1553B</a:t>
              </a:r>
            </a:p>
            <a:p>
              <a:r>
                <a:rPr lang="ko-KR" altLang="en-US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통신모듈</a:t>
              </a:r>
              <a:endPara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(BC)</a:t>
              </a:r>
            </a:p>
            <a:p>
              <a:endPara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664127" y="1171212"/>
              <a:ext cx="2577548" cy="116955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시험</a:t>
              </a:r>
              <a:r>
                <a:rPr lang="en-US" altLang="ko-KR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SW</a:t>
              </a:r>
            </a:p>
            <a:p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865410" y="1514387"/>
              <a:ext cx="921363" cy="707886"/>
            </a:xfrm>
            <a:prstGeom prst="rect">
              <a:avLst/>
            </a:prstGeom>
            <a:solidFill>
              <a:srgbClr val="9CBAFF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이더넷 통신</a:t>
              </a:r>
              <a:endPara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모듈</a:t>
              </a:r>
              <a:endPara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(Client)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089547" y="1514387"/>
              <a:ext cx="921363" cy="707886"/>
            </a:xfrm>
            <a:prstGeom prst="rect">
              <a:avLst/>
            </a:prstGeom>
            <a:solidFill>
              <a:srgbClr val="B7F395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1553B</a:t>
              </a:r>
            </a:p>
            <a:p>
              <a:r>
                <a:rPr lang="ko-KR" altLang="en-US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통신</a:t>
              </a:r>
              <a:r>
                <a:rPr lang="en-US" altLang="ko-KR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</a:p>
            <a:p>
              <a:endPara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" name="직선 화살표 연결선 4"/>
            <p:cNvCxnSpPr>
              <a:stCxn id="91" idx="2"/>
              <a:endCxn id="83" idx="0"/>
            </p:cNvCxnSpPr>
            <p:nvPr/>
          </p:nvCxnSpPr>
          <p:spPr bwMode="auto">
            <a:xfrm>
              <a:off x="4326092" y="2222273"/>
              <a:ext cx="0" cy="901272"/>
            </a:xfrm>
            <a:prstGeom prst="straightConnector1">
              <a:avLst/>
            </a:prstGeom>
            <a:ln>
              <a:solidFill>
                <a:srgbClr val="0000FF"/>
              </a:solidFill>
              <a:headEnd type="triangle" w="med" len="med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1267686" y="2949877"/>
              <a:ext cx="1233933" cy="163121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전원 공급기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" name="직선 화살표 연결선 5"/>
            <p:cNvCxnSpPr>
              <a:stCxn id="105" idx="3"/>
              <a:endCxn id="80" idx="1"/>
            </p:cNvCxnSpPr>
            <p:nvPr/>
          </p:nvCxnSpPr>
          <p:spPr bwMode="auto">
            <a:xfrm>
              <a:off x="2501619" y="3765485"/>
              <a:ext cx="1003752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>
              <a:off x="7438364" y="2956173"/>
              <a:ext cx="1233933" cy="163121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인터콤</a:t>
              </a:r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8" name="직선 화살표 연결선 17"/>
            <p:cNvCxnSpPr>
              <a:stCxn id="166" idx="1"/>
              <a:endCxn id="148" idx="3"/>
            </p:cNvCxnSpPr>
            <p:nvPr/>
          </p:nvCxnSpPr>
          <p:spPr bwMode="auto">
            <a:xfrm flipH="1" flipV="1">
              <a:off x="6003433" y="4070975"/>
              <a:ext cx="1445038" cy="4275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 w="med" len="med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 bwMode="auto">
            <a:xfrm flipH="1">
              <a:off x="6368046" y="3210842"/>
              <a:ext cx="1094643" cy="0"/>
            </a:xfrm>
            <a:prstGeom prst="straightConnector1">
              <a:avLst/>
            </a:prstGeom>
            <a:ln>
              <a:solidFill>
                <a:schemeClr val="accent4">
                  <a:lumMod val="95000"/>
                  <a:lumOff val="5000"/>
                </a:schemeClr>
              </a:solidFill>
              <a:headEnd type="triangle" w="med" len="med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700773" y="2441189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이더넷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446502" y="4046875"/>
              <a:ext cx="5421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1553B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579674" y="3416883"/>
              <a:ext cx="6767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Discrete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91966" y="3542819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전원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505371" y="5313402"/>
              <a:ext cx="1281401" cy="70788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무전기 </a:t>
              </a:r>
              <a:r>
                <a: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  <a:p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076998" y="5313402"/>
              <a:ext cx="1298310" cy="70788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무전기 </a:t>
              </a: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818702" y="3717032"/>
              <a:ext cx="184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4" name="직선 화살표 연결선 153"/>
            <p:cNvCxnSpPr/>
            <p:nvPr/>
          </p:nvCxnSpPr>
          <p:spPr bwMode="auto">
            <a:xfrm flipH="1">
              <a:off x="6375309" y="3639393"/>
              <a:ext cx="1087380" cy="0"/>
            </a:xfrm>
            <a:prstGeom prst="straightConnector1">
              <a:avLst/>
            </a:prstGeom>
            <a:ln>
              <a:solidFill>
                <a:srgbClr val="FFC000"/>
              </a:solidFill>
              <a:headEnd type="triangle" w="med" len="med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57" name="TextBox 156"/>
            <p:cNvSpPr txBox="1"/>
            <p:nvPr/>
          </p:nvSpPr>
          <p:spPr>
            <a:xfrm>
              <a:off x="6637296" y="2996952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Audio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448471" y="3721307"/>
              <a:ext cx="184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99" name="직선 화살표 연결선 198"/>
            <p:cNvCxnSpPr/>
            <p:nvPr/>
          </p:nvCxnSpPr>
          <p:spPr bwMode="auto">
            <a:xfrm flipV="1">
              <a:off x="3800078" y="4552652"/>
              <a:ext cx="0" cy="748556"/>
            </a:xfrm>
            <a:prstGeom prst="straightConnector1">
              <a:avLst/>
            </a:prstGeom>
            <a:ln>
              <a:solidFill>
                <a:schemeClr val="accent4">
                  <a:lumMod val="95000"/>
                  <a:lumOff val="5000"/>
                </a:schemeClr>
              </a:solidFill>
              <a:headEnd type="triangle" w="med" len="med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/>
            <p:nvPr/>
          </p:nvCxnSpPr>
          <p:spPr bwMode="auto">
            <a:xfrm flipV="1">
              <a:off x="4520158" y="4552652"/>
              <a:ext cx="0" cy="748556"/>
            </a:xfrm>
            <a:prstGeom prst="straightConnector1">
              <a:avLst/>
            </a:prstGeom>
            <a:ln>
              <a:solidFill>
                <a:srgbClr val="FFC000"/>
              </a:solidFill>
              <a:headEnd type="triangle" w="med" len="med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/>
            <p:cNvCxnSpPr/>
            <p:nvPr/>
          </p:nvCxnSpPr>
          <p:spPr bwMode="auto">
            <a:xfrm flipV="1">
              <a:off x="5361674" y="4552652"/>
              <a:ext cx="0" cy="748556"/>
            </a:xfrm>
            <a:prstGeom prst="straightConnector1">
              <a:avLst/>
            </a:prstGeom>
            <a:ln>
              <a:solidFill>
                <a:schemeClr val="accent4">
                  <a:lumMod val="95000"/>
                  <a:lumOff val="5000"/>
                </a:schemeClr>
              </a:solidFill>
              <a:headEnd type="triangle" w="med" len="med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/>
            <p:nvPr/>
          </p:nvCxnSpPr>
          <p:spPr bwMode="auto">
            <a:xfrm flipV="1">
              <a:off x="6081754" y="4552652"/>
              <a:ext cx="0" cy="748556"/>
            </a:xfrm>
            <a:prstGeom prst="straightConnector1">
              <a:avLst/>
            </a:prstGeom>
            <a:ln>
              <a:solidFill>
                <a:srgbClr val="FFC000"/>
              </a:solidFill>
              <a:headEnd type="triangle" w="med" len="med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9" name="꺾인 연결선 208"/>
            <p:cNvCxnSpPr>
              <a:stCxn id="148" idx="3"/>
              <a:endCxn id="45" idx="2"/>
            </p:cNvCxnSpPr>
            <p:nvPr/>
          </p:nvCxnSpPr>
          <p:spPr bwMode="auto">
            <a:xfrm flipH="1">
              <a:off x="4146072" y="4070975"/>
              <a:ext cx="1857361" cy="1950313"/>
            </a:xfrm>
            <a:prstGeom prst="bentConnector4">
              <a:avLst>
                <a:gd name="adj1" fmla="val -51338"/>
                <a:gd name="adj2" fmla="val 108799"/>
              </a:avLst>
            </a:prstGeom>
            <a:noFill/>
            <a:ln w="25400" cap="flat" cmpd="sng" algn="ctr">
              <a:solidFill>
                <a:srgbClr val="00B050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213" name="꺾인 연결선 212"/>
            <p:cNvCxnSpPr>
              <a:stCxn id="148" idx="3"/>
              <a:endCxn id="46" idx="3"/>
            </p:cNvCxnSpPr>
            <p:nvPr/>
          </p:nvCxnSpPr>
          <p:spPr bwMode="auto">
            <a:xfrm>
              <a:off x="6003433" y="4070975"/>
              <a:ext cx="371875" cy="1596370"/>
            </a:xfrm>
            <a:prstGeom prst="bentConnector3">
              <a:avLst>
                <a:gd name="adj1" fmla="val 254511"/>
              </a:avLst>
            </a:prstGeom>
            <a:noFill/>
            <a:ln w="25400" cap="flat" cmpd="sng" algn="ctr">
              <a:solidFill>
                <a:srgbClr val="00B050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sp>
          <p:nvSpPr>
            <p:cNvPr id="220" name="TextBox 219"/>
            <p:cNvSpPr txBox="1"/>
            <p:nvPr/>
          </p:nvSpPr>
          <p:spPr>
            <a:xfrm>
              <a:off x="3767339" y="4804714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Audio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4466441" y="4804714"/>
              <a:ext cx="6767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Discrete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5323497" y="4798301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Audio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6040781" y="4797152"/>
              <a:ext cx="6767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Discrete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3" name="꺾인 연결선 42"/>
            <p:cNvCxnSpPr>
              <a:stCxn id="91" idx="1"/>
              <a:endCxn id="105" idx="0"/>
            </p:cNvCxnSpPr>
            <p:nvPr/>
          </p:nvCxnSpPr>
          <p:spPr bwMode="auto">
            <a:xfrm rot="10800000" flipV="1">
              <a:off x="1884654" y="1868329"/>
              <a:ext cx="1980757" cy="1081547"/>
            </a:xfrm>
            <a:prstGeom prst="bentConnector2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sp>
          <p:nvSpPr>
            <p:cNvPr id="42" name="TextBox 41"/>
            <p:cNvSpPr txBox="1"/>
            <p:nvPr/>
          </p:nvSpPr>
          <p:spPr>
            <a:xfrm>
              <a:off x="1830732" y="1605438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이더넷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" name="꺾인 연결선 3"/>
            <p:cNvCxnSpPr>
              <a:endCxn id="87" idx="0"/>
            </p:cNvCxnSpPr>
            <p:nvPr/>
          </p:nvCxnSpPr>
          <p:spPr bwMode="auto">
            <a:xfrm>
              <a:off x="4325533" y="2680997"/>
              <a:ext cx="1224696" cy="442548"/>
            </a:xfrm>
            <a:prstGeom prst="bentConnector2">
              <a:avLst/>
            </a:prstGeom>
            <a:ln>
              <a:solidFill>
                <a:srgbClr val="0000FF"/>
              </a:solidFill>
              <a:headEnd type="triangle" w="med" len="med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인터콤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연동시험장비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SW </a:t>
            </a:r>
            <a:r>
              <a:rPr lang="ko-KR" altLang="en-US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구성도</a:t>
            </a:r>
          </a:p>
        </p:txBody>
      </p:sp>
      <p:sp>
        <p:nvSpPr>
          <p:cNvPr id="41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인터콤 연동시험장비 개발 방안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292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인터콤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연동시험장비 </a:t>
            </a:r>
            <a:r>
              <a:rPr lang="en-US" altLang="ko-KR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H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W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구조</a:t>
            </a:r>
            <a:endParaRPr lang="ko-KR" altLang="en-US" sz="1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  <p:sp>
        <p:nvSpPr>
          <p:cNvPr id="41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인터콤 연동시험장비 개발 방안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64382" y="1412776"/>
            <a:ext cx="9193259" cy="4480491"/>
            <a:chOff x="733168" y="817193"/>
            <a:chExt cx="10981037" cy="5254093"/>
          </a:xfrm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grpSpPr>
        <p:sp>
          <p:nvSpPr>
            <p:cNvPr id="47" name="직사각형 46"/>
            <p:cNvSpPr/>
            <p:nvPr/>
          </p:nvSpPr>
          <p:spPr>
            <a:xfrm>
              <a:off x="3387799" y="817193"/>
              <a:ext cx="2273644" cy="52475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661527" y="817193"/>
              <a:ext cx="2273644" cy="10214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PCle to SATA</a:t>
              </a:r>
              <a:endParaRPr lang="ko-KR" altLang="en-US" sz="12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6661527" y="2180555"/>
              <a:ext cx="2273644" cy="2590801"/>
            </a:xfrm>
            <a:prstGeom prst="rect">
              <a:avLst/>
            </a:prstGeom>
            <a:solidFill>
              <a:srgbClr val="459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FPGA</a:t>
              </a:r>
              <a:endParaRPr lang="ko-KR" altLang="en-US" sz="12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661527" y="5113224"/>
              <a:ext cx="2273644" cy="9514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PCle</a:t>
              </a:r>
              <a:b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Expansion</a:t>
              </a:r>
              <a:b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(unused)</a:t>
              </a:r>
              <a:endParaRPr lang="ko-KR" altLang="en-US" sz="12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9811265" y="823783"/>
              <a:ext cx="1902940" cy="1021493"/>
            </a:xfrm>
            <a:prstGeom prst="rect">
              <a:avLst/>
            </a:prstGeom>
            <a:solidFill>
              <a:srgbClr val="9C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SSD Device</a:t>
              </a:r>
              <a:b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16GB</a:t>
              </a:r>
              <a:endParaRPr lang="ko-KR" altLang="en-US" sz="12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9811265" y="3756453"/>
              <a:ext cx="1902940" cy="10214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10/100/1000</a:t>
              </a:r>
              <a:b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Ethernet</a:t>
              </a:r>
              <a:b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 Ports)</a:t>
              </a:r>
              <a:endParaRPr lang="ko-KR" altLang="en-US" sz="12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9811265" y="2187145"/>
              <a:ext cx="1902940" cy="5642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MIL-STD-1553</a:t>
              </a:r>
              <a:b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 Ports)</a:t>
              </a:r>
              <a:endParaRPr lang="ko-KR" altLang="en-US" sz="12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9811265" y="2971799"/>
              <a:ext cx="1902940" cy="5642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ARINC429</a:t>
              </a:r>
              <a:b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(6 Ports)</a:t>
              </a:r>
              <a:endParaRPr lang="ko-KR" altLang="en-US" sz="12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733168" y="5338119"/>
              <a:ext cx="1668161" cy="733167"/>
            </a:xfrm>
            <a:prstGeom prst="rect">
              <a:avLst/>
            </a:prstGeom>
            <a:solidFill>
              <a:srgbClr val="9C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Boot Flash</a:t>
              </a:r>
              <a:b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4MB</a:t>
              </a:r>
              <a:endParaRPr lang="ko-KR" altLang="en-US" sz="12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733168" y="4386649"/>
              <a:ext cx="1668161" cy="733166"/>
            </a:xfrm>
            <a:prstGeom prst="rect">
              <a:avLst/>
            </a:prstGeom>
            <a:solidFill>
              <a:srgbClr val="9C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DDR2 RAM</a:t>
              </a:r>
              <a:b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32bit, 1GB</a:t>
              </a:r>
              <a:endParaRPr lang="ko-KR" altLang="en-US" sz="12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왼쪽/오른쪽 화살표 56"/>
            <p:cNvSpPr/>
            <p:nvPr/>
          </p:nvSpPr>
          <p:spPr>
            <a:xfrm>
              <a:off x="2401722" y="4506714"/>
              <a:ext cx="986072" cy="475735"/>
            </a:xfrm>
            <a:prstGeom prst="left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DDR 2</a:t>
              </a:r>
              <a:endParaRPr lang="ko-KR" altLang="en-US" sz="10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왼쪽/오른쪽 화살표 57"/>
            <p:cNvSpPr/>
            <p:nvPr/>
          </p:nvSpPr>
          <p:spPr>
            <a:xfrm>
              <a:off x="2401722" y="5458183"/>
              <a:ext cx="986072" cy="475735"/>
            </a:xfrm>
            <a:prstGeom prst="left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SPI</a:t>
              </a:r>
              <a:endParaRPr lang="ko-KR" altLang="en-US" sz="10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왼쪽/오른쪽 화살표 58"/>
            <p:cNvSpPr/>
            <p:nvPr/>
          </p:nvSpPr>
          <p:spPr>
            <a:xfrm>
              <a:off x="5661445" y="1089863"/>
              <a:ext cx="993073" cy="475735"/>
            </a:xfrm>
            <a:prstGeom prst="left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PCle 0</a:t>
              </a:r>
              <a:endParaRPr lang="ko-KR" altLang="en-US" sz="10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왼쪽/오른쪽 화살표 59"/>
            <p:cNvSpPr/>
            <p:nvPr/>
          </p:nvSpPr>
          <p:spPr>
            <a:xfrm>
              <a:off x="8942176" y="1096661"/>
              <a:ext cx="869089" cy="475735"/>
            </a:xfrm>
            <a:prstGeom prst="leftRightArrow">
              <a:avLst>
                <a:gd name="adj1" fmla="val 32684"/>
                <a:gd name="adj2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왼쪽/오른쪽 화살표 60"/>
            <p:cNvSpPr/>
            <p:nvPr/>
          </p:nvSpPr>
          <p:spPr>
            <a:xfrm>
              <a:off x="8942176" y="2231423"/>
              <a:ext cx="869089" cy="475735"/>
            </a:xfrm>
            <a:prstGeom prst="leftRightArrow">
              <a:avLst>
                <a:gd name="adj1" fmla="val 32684"/>
                <a:gd name="adj2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왼쪽/오른쪽 화살표 61"/>
            <p:cNvSpPr/>
            <p:nvPr/>
          </p:nvSpPr>
          <p:spPr>
            <a:xfrm>
              <a:off x="8942176" y="3016077"/>
              <a:ext cx="869089" cy="475735"/>
            </a:xfrm>
            <a:prstGeom prst="leftRightArrow">
              <a:avLst>
                <a:gd name="adj1" fmla="val 32684"/>
                <a:gd name="adj2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왼쪽/오른쪽 화살표 62"/>
            <p:cNvSpPr/>
            <p:nvPr/>
          </p:nvSpPr>
          <p:spPr>
            <a:xfrm>
              <a:off x="8942176" y="4029331"/>
              <a:ext cx="869089" cy="475735"/>
            </a:xfrm>
            <a:prstGeom prst="leftRightArrow">
              <a:avLst>
                <a:gd name="adj1" fmla="val 32684"/>
                <a:gd name="adj2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왼쪽/오른쪽 화살표 63"/>
            <p:cNvSpPr/>
            <p:nvPr/>
          </p:nvSpPr>
          <p:spPr>
            <a:xfrm>
              <a:off x="5661445" y="2707472"/>
              <a:ext cx="993073" cy="475735"/>
            </a:xfrm>
            <a:prstGeom prst="left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PCle 1</a:t>
              </a:r>
              <a:endParaRPr lang="ko-KR" altLang="en-US" sz="10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왼쪽/오른쪽 화살표 64"/>
            <p:cNvSpPr/>
            <p:nvPr/>
          </p:nvSpPr>
          <p:spPr>
            <a:xfrm>
              <a:off x="5661445" y="3744194"/>
              <a:ext cx="993073" cy="475735"/>
            </a:xfrm>
            <a:prstGeom prst="left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PCle 2</a:t>
              </a:r>
              <a:endParaRPr lang="ko-KR" altLang="en-US" sz="10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왼쪽/오른쪽 화살표 65"/>
            <p:cNvSpPr/>
            <p:nvPr/>
          </p:nvSpPr>
          <p:spPr>
            <a:xfrm>
              <a:off x="5661445" y="5356856"/>
              <a:ext cx="993073" cy="475735"/>
            </a:xfrm>
            <a:prstGeom prst="left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PCle 3</a:t>
              </a:r>
              <a:endParaRPr lang="ko-KR" altLang="en-US" sz="10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742025" y="1090071"/>
              <a:ext cx="1919417" cy="477795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SATA driver</a:t>
              </a:r>
              <a:endParaRPr lang="ko-KR" altLang="en-US" sz="12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3742023" y="2700056"/>
              <a:ext cx="1919417" cy="477795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DDC Driver</a:t>
              </a:r>
              <a:endParaRPr lang="ko-KR" altLang="en-US" sz="12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3742023" y="3744194"/>
              <a:ext cx="1919417" cy="477795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Ethernet Driver</a:t>
              </a:r>
              <a:b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TCP/IP Stacks</a:t>
              </a:r>
              <a:endParaRPr lang="ko-KR" altLang="en-US" sz="12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387798" y="4508774"/>
              <a:ext cx="1919417" cy="477795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RAM Controller</a:t>
              </a:r>
              <a:endParaRPr lang="ko-KR" altLang="en-US" sz="12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3387798" y="5458183"/>
              <a:ext cx="1919417" cy="477795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Boot loader</a:t>
              </a:r>
              <a:endParaRPr lang="ko-KR" altLang="en-US" sz="12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6661524" y="2701595"/>
              <a:ext cx="1919417" cy="477795"/>
            </a:xfrm>
            <a:prstGeom prst="rect">
              <a:avLst/>
            </a:prstGeom>
            <a:solidFill>
              <a:srgbClr val="459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Bus 1: SFP</a:t>
              </a:r>
              <a:endParaRPr lang="ko-KR" altLang="en-US" sz="12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6661524" y="3756559"/>
              <a:ext cx="1919417" cy="477795"/>
            </a:xfrm>
            <a:prstGeom prst="rect">
              <a:avLst/>
            </a:prstGeom>
            <a:solidFill>
              <a:srgbClr val="459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Bus 2: Ethernet</a:t>
              </a:r>
              <a:endParaRPr lang="ko-KR" altLang="en-US" sz="12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406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인터콤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연동시험장비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SW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구조</a:t>
            </a:r>
            <a:endParaRPr lang="ko-KR" altLang="en-US" sz="1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  <p:sp>
        <p:nvSpPr>
          <p:cNvPr id="41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인터콤 연동시험장비 개발 방안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1" name="그룹 130"/>
          <p:cNvGrpSpPr/>
          <p:nvPr/>
        </p:nvGrpSpPr>
        <p:grpSpPr>
          <a:xfrm>
            <a:off x="199678" y="1412776"/>
            <a:ext cx="9554284" cy="4387976"/>
            <a:chOff x="722307" y="1182918"/>
            <a:chExt cx="11202993" cy="4770457"/>
          </a:xfrm>
          <a:effectLst>
            <a:outerShdw blurRad="40005" dist="22860" dir="5400000" algn="ctr" rotWithShape="0">
              <a:srgbClr val="000000">
                <a:alpha val="35000"/>
              </a:srgbClr>
            </a:outerShdw>
          </a:effectLst>
        </p:grpSpPr>
        <p:sp>
          <p:nvSpPr>
            <p:cNvPr id="132" name="직사각형 131"/>
            <p:cNvSpPr/>
            <p:nvPr/>
          </p:nvSpPr>
          <p:spPr>
            <a:xfrm>
              <a:off x="722307" y="1482811"/>
              <a:ext cx="1971465" cy="2842054"/>
            </a:xfrm>
            <a:prstGeom prst="rect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Host Machine</a:t>
              </a:r>
              <a:endParaRPr lang="ko-KR" altLang="en-US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722307" y="1859826"/>
              <a:ext cx="1687262" cy="457200"/>
            </a:xfrm>
            <a:prstGeom prst="rect">
              <a:avLst/>
            </a:prstGeom>
            <a:solidFill>
              <a:srgbClr val="A9D18E"/>
            </a:solidFill>
            <a:ln w="3175">
              <a:solidFill>
                <a:srgbClr val="BBD7AA"/>
              </a:solidFill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Web Access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722307" y="2743334"/>
              <a:ext cx="1687262" cy="457200"/>
            </a:xfrm>
            <a:prstGeom prst="rect">
              <a:avLst/>
            </a:prstGeom>
            <a:solidFill>
              <a:srgbClr val="A9D18E"/>
            </a:solidFill>
            <a:ln w="3175">
              <a:solidFill>
                <a:srgbClr val="BBD7AA"/>
              </a:solidFill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TFTP Client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722307" y="3568147"/>
              <a:ext cx="1687262" cy="595294"/>
            </a:xfrm>
            <a:prstGeom prst="rect">
              <a:avLst/>
            </a:prstGeom>
            <a:solidFill>
              <a:srgbClr val="A9D18E"/>
            </a:solidFill>
            <a:ln w="3175">
              <a:solidFill>
                <a:srgbClr val="BBD7AA"/>
              </a:solidFill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Remote Login Client</a:t>
              </a:r>
              <a:br>
                <a:rPr lang="en-US" altLang="ko-KR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e.g. Telnet, SSH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36" name="직선 화살표 연결선 135"/>
            <p:cNvCxnSpPr>
              <a:stCxn id="133" idx="3"/>
            </p:cNvCxnSpPr>
            <p:nvPr/>
          </p:nvCxnSpPr>
          <p:spPr>
            <a:xfrm>
              <a:off x="2409569" y="2088426"/>
              <a:ext cx="28577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/>
            <p:cNvCxnSpPr/>
            <p:nvPr/>
          </p:nvCxnSpPr>
          <p:spPr>
            <a:xfrm>
              <a:off x="2409569" y="2971934"/>
              <a:ext cx="28577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/>
            <p:cNvCxnSpPr/>
            <p:nvPr/>
          </p:nvCxnSpPr>
          <p:spPr>
            <a:xfrm>
              <a:off x="2407997" y="3877770"/>
              <a:ext cx="28577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직사각형 138"/>
            <p:cNvSpPr/>
            <p:nvPr/>
          </p:nvSpPr>
          <p:spPr>
            <a:xfrm>
              <a:off x="3657449" y="1182918"/>
              <a:ext cx="8267851" cy="4770457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3850959" y="1657350"/>
              <a:ext cx="3821502" cy="4095750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017646" y="3577585"/>
              <a:ext cx="3488127" cy="434359"/>
            </a:xfrm>
            <a:prstGeom prst="rect">
              <a:avLst/>
            </a:prstGeom>
            <a:solidFill>
              <a:srgbClr val="FBE5D6"/>
            </a:solidFill>
            <a:ln>
              <a:noFill/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Bridging and Conversion API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7865971" y="1657350"/>
              <a:ext cx="3821502" cy="4095750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43" name="직선 연결선 142"/>
            <p:cNvCxnSpPr/>
            <p:nvPr/>
          </p:nvCxnSpPr>
          <p:spPr>
            <a:xfrm>
              <a:off x="3850959" y="3324225"/>
              <a:ext cx="3821502" cy="0"/>
            </a:xfrm>
            <a:prstGeom prst="line">
              <a:avLst/>
            </a:prstGeom>
            <a:ln w="12700" cap="flat" cmpd="sng" algn="ctr">
              <a:solidFill>
                <a:schemeClr val="accent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44" name="직사각형 143"/>
            <p:cNvSpPr/>
            <p:nvPr/>
          </p:nvSpPr>
          <p:spPr>
            <a:xfrm>
              <a:off x="4017647" y="4232035"/>
              <a:ext cx="1044964" cy="434359"/>
            </a:xfrm>
            <a:prstGeom prst="rect">
              <a:avLst/>
            </a:prstGeom>
            <a:solidFill>
              <a:srgbClr val="A9D18E"/>
            </a:solidFill>
            <a:ln>
              <a:noFill/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69092S1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6460809" y="4232035"/>
              <a:ext cx="1044964" cy="434359"/>
            </a:xfrm>
            <a:prstGeom prst="rect">
              <a:avLst/>
            </a:prstGeom>
            <a:solidFill>
              <a:srgbClr val="A9D18E"/>
            </a:solidFill>
            <a:ln>
              <a:noFill/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5239228" y="4232035"/>
              <a:ext cx="1044964" cy="434359"/>
            </a:xfrm>
            <a:prstGeom prst="rect">
              <a:avLst/>
            </a:prstGeom>
            <a:solidFill>
              <a:srgbClr val="A9D18E"/>
            </a:solidFill>
            <a:ln>
              <a:noFill/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42992S1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4017647" y="4886485"/>
              <a:ext cx="1044964" cy="613255"/>
            </a:xfrm>
            <a:prstGeom prst="rect">
              <a:avLst/>
            </a:prstGeom>
            <a:solidFill>
              <a:srgbClr val="FBE5D6"/>
            </a:solidFill>
            <a:ln>
              <a:noFill/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1553</a:t>
              </a:r>
              <a:b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Driver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6460809" y="4886485"/>
              <a:ext cx="1044964" cy="613255"/>
            </a:xfrm>
            <a:prstGeom prst="rect">
              <a:avLst/>
            </a:prstGeom>
            <a:solidFill>
              <a:srgbClr val="FBE5D6"/>
            </a:solidFill>
            <a:ln>
              <a:noFill/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Ethernet</a:t>
              </a:r>
              <a:b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Driver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5239228" y="4886485"/>
              <a:ext cx="1044964" cy="613255"/>
            </a:xfrm>
            <a:prstGeom prst="rect">
              <a:avLst/>
            </a:prstGeom>
            <a:solidFill>
              <a:srgbClr val="FBE5D6"/>
            </a:solidFill>
            <a:ln>
              <a:noFill/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429</a:t>
              </a:r>
              <a:b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Driver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6391275" y="2505957"/>
              <a:ext cx="1195387" cy="598178"/>
            </a:xfrm>
            <a:prstGeom prst="rect">
              <a:avLst/>
            </a:prstGeom>
            <a:solidFill>
              <a:srgbClr val="A9D18E"/>
            </a:solidFill>
            <a:ln>
              <a:noFill/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Remote Login</a:t>
              </a:r>
              <a:b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Server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5169960" y="2505957"/>
              <a:ext cx="1044964" cy="598178"/>
            </a:xfrm>
            <a:prstGeom prst="rect">
              <a:avLst/>
            </a:prstGeom>
            <a:solidFill>
              <a:srgbClr val="A9D18E"/>
            </a:solidFill>
            <a:ln>
              <a:noFill/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TFTP</a:t>
              </a:r>
              <a:b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Server</a:t>
              </a:r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3970930" y="1907779"/>
              <a:ext cx="1044964" cy="598178"/>
            </a:xfrm>
            <a:prstGeom prst="rect">
              <a:avLst/>
            </a:prstGeom>
            <a:solidFill>
              <a:srgbClr val="FBE5D6"/>
            </a:solidFill>
            <a:ln>
              <a:noFill/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ABD Web</a:t>
              </a:r>
              <a:b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b="1" dirty="0" err="1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Conf</a:t>
              </a:r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Pages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3970930" y="2505957"/>
              <a:ext cx="1044964" cy="598178"/>
            </a:xfrm>
            <a:prstGeom prst="rect">
              <a:avLst/>
            </a:prstGeom>
            <a:solidFill>
              <a:srgbClr val="A9D18E"/>
            </a:solidFill>
            <a:ln>
              <a:noFill/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Embedded</a:t>
              </a:r>
              <a:b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Web Server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7999096" y="3577719"/>
              <a:ext cx="3488127" cy="434359"/>
            </a:xfrm>
            <a:prstGeom prst="rect">
              <a:avLst/>
            </a:prstGeom>
            <a:solidFill>
              <a:srgbClr val="FBE5D6"/>
            </a:solidFill>
            <a:ln>
              <a:noFill/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Bridging and Conversion API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7999097" y="4232169"/>
              <a:ext cx="1044964" cy="434359"/>
            </a:xfrm>
            <a:prstGeom prst="rect">
              <a:avLst/>
            </a:prstGeom>
            <a:solidFill>
              <a:srgbClr val="A9D18E"/>
            </a:solidFill>
            <a:ln>
              <a:noFill/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69092S1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10442259" y="4232169"/>
              <a:ext cx="1044964" cy="434359"/>
            </a:xfrm>
            <a:prstGeom prst="rect">
              <a:avLst/>
            </a:prstGeom>
            <a:solidFill>
              <a:srgbClr val="A9D18E"/>
            </a:solidFill>
            <a:ln>
              <a:noFill/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9220678" y="4232169"/>
              <a:ext cx="1044964" cy="434359"/>
            </a:xfrm>
            <a:prstGeom prst="rect">
              <a:avLst/>
            </a:prstGeom>
            <a:solidFill>
              <a:srgbClr val="A9D18E"/>
            </a:solidFill>
            <a:ln>
              <a:noFill/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42992S1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7999097" y="4886619"/>
              <a:ext cx="1044964" cy="613255"/>
            </a:xfrm>
            <a:prstGeom prst="rect">
              <a:avLst/>
            </a:prstGeom>
            <a:solidFill>
              <a:srgbClr val="FBE5D6"/>
            </a:solidFill>
            <a:ln>
              <a:noFill/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1553</a:t>
              </a:r>
              <a:br>
                <a:rPr lang="en-US" altLang="ko-KR" sz="9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Driver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0442259" y="4886619"/>
              <a:ext cx="1044964" cy="613255"/>
            </a:xfrm>
            <a:prstGeom prst="rect">
              <a:avLst/>
            </a:prstGeom>
            <a:solidFill>
              <a:srgbClr val="FBE5D6"/>
            </a:solidFill>
            <a:ln>
              <a:noFill/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Ethernet</a:t>
              </a:r>
              <a:br>
                <a:rPr lang="en-US" altLang="ko-KR" sz="9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Driver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9220678" y="4886619"/>
              <a:ext cx="1044964" cy="613255"/>
            </a:xfrm>
            <a:prstGeom prst="rect">
              <a:avLst/>
            </a:prstGeom>
            <a:solidFill>
              <a:srgbClr val="FBE5D6"/>
            </a:solidFill>
            <a:ln>
              <a:noFill/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429</a:t>
              </a:r>
              <a:br>
                <a:rPr lang="en-US" altLang="ko-KR" sz="9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Driver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8390111" y="2505957"/>
              <a:ext cx="2706095" cy="598178"/>
            </a:xfrm>
            <a:prstGeom prst="rect">
              <a:avLst/>
            </a:prstGeom>
            <a:solidFill>
              <a:srgbClr val="FBE5D6"/>
            </a:solidFill>
            <a:ln>
              <a:noFill/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Bridging App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5050779" y="1653066"/>
              <a:ext cx="1421340" cy="4015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Configuration</a:t>
              </a:r>
              <a:br>
                <a: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9065790" y="1653066"/>
              <a:ext cx="1421340" cy="4015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Running</a:t>
              </a:r>
              <a:br>
                <a: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722307" y="5094194"/>
              <a:ext cx="807610" cy="362360"/>
            </a:xfrm>
            <a:prstGeom prst="rect">
              <a:avLst/>
            </a:prstGeom>
            <a:solidFill>
              <a:srgbClr val="FBE5D6"/>
            </a:solidFill>
            <a:ln>
              <a:noFill/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722307" y="5571920"/>
              <a:ext cx="807610" cy="362360"/>
            </a:xfrm>
            <a:prstGeom prst="rect">
              <a:avLst/>
            </a:prstGeom>
            <a:solidFill>
              <a:srgbClr val="A9D18E"/>
            </a:solidFill>
            <a:ln>
              <a:noFill/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1542892" y="5075319"/>
              <a:ext cx="16849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Modules that needs</a:t>
              </a:r>
              <a:br>
                <a:rPr lang="en-US" altLang="ko-KR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 Development</a:t>
              </a:r>
              <a:endPara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542892" y="5552254"/>
              <a:ext cx="16849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Modules that have</a:t>
              </a:r>
              <a:br>
                <a:rPr lang="en-US" altLang="ko-KR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Available Solution</a:t>
              </a:r>
              <a:endPara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왼쪽/오른쪽 화살표 171"/>
            <p:cNvSpPr/>
            <p:nvPr/>
          </p:nvSpPr>
          <p:spPr>
            <a:xfrm>
              <a:off x="2693772" y="2750556"/>
              <a:ext cx="962105" cy="432486"/>
            </a:xfrm>
            <a:prstGeom prst="leftRightArrow">
              <a:avLst/>
            </a:prstGeom>
            <a:solidFill>
              <a:schemeClr val="accent3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Ethernet</a:t>
              </a:r>
              <a:endParaRPr lang="ko-KR" altLang="en-US" sz="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3850959" y="1277190"/>
              <a:ext cx="4592774" cy="284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Main System (Linux Link kernel version 2.6.3x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701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인터콤 연동시험장비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Application Layer</a:t>
            </a:r>
            <a:endParaRPr lang="ko-KR" altLang="en-US" sz="1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  <p:sp>
        <p:nvSpPr>
          <p:cNvPr id="41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인터콤 연동시험장비 개발 방안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5" name="그룹 114"/>
          <p:cNvGrpSpPr/>
          <p:nvPr/>
        </p:nvGrpSpPr>
        <p:grpSpPr>
          <a:xfrm>
            <a:off x="847750" y="1136017"/>
            <a:ext cx="8164881" cy="5201178"/>
            <a:chOff x="1598244" y="1028172"/>
            <a:chExt cx="8164881" cy="5201178"/>
          </a:xfrm>
        </p:grpSpPr>
        <p:sp>
          <p:nvSpPr>
            <p:cNvPr id="116" name="직사각형 115"/>
            <p:cNvSpPr/>
            <p:nvPr/>
          </p:nvSpPr>
          <p:spPr>
            <a:xfrm>
              <a:off x="1598244" y="1028172"/>
              <a:ext cx="8164881" cy="2248029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1598244" y="3276201"/>
              <a:ext cx="8164881" cy="10587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1851995" y="2305222"/>
              <a:ext cx="1286147" cy="413858"/>
            </a:xfrm>
            <a:prstGeom prst="rect">
              <a:avLst/>
            </a:prstGeom>
            <a:solidFill>
              <a:srgbClr val="9DC3E6"/>
            </a:solidFill>
            <a:ln w="3175">
              <a:solidFill>
                <a:srgbClr val="DAE3F3"/>
              </a:solidFill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Bridging</a:t>
              </a:r>
              <a:b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Application</a:t>
              </a:r>
              <a:b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Software Interface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1851995" y="2719080"/>
              <a:ext cx="1286147" cy="413858"/>
            </a:xfrm>
            <a:prstGeom prst="rect">
              <a:avLst/>
            </a:prstGeom>
            <a:solidFill>
              <a:srgbClr val="9DC3E6"/>
            </a:solidFill>
            <a:ln w="3175">
              <a:solidFill>
                <a:srgbClr val="DAE3F3"/>
              </a:solidFill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429 Library API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3503389" y="2305222"/>
              <a:ext cx="1286147" cy="413858"/>
            </a:xfrm>
            <a:prstGeom prst="rect">
              <a:avLst/>
            </a:prstGeom>
            <a:solidFill>
              <a:srgbClr val="9DC3E6"/>
            </a:solidFill>
            <a:ln w="3175">
              <a:solidFill>
                <a:srgbClr val="DAE3F3"/>
              </a:solidFill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Bridging</a:t>
              </a:r>
              <a:br>
                <a:rPr lang="en-US" altLang="ko-KR" sz="9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Application</a:t>
              </a:r>
              <a:br>
                <a:rPr lang="en-US" altLang="ko-KR" sz="9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Software Interface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3503389" y="2719080"/>
              <a:ext cx="1286147" cy="413858"/>
            </a:xfrm>
            <a:prstGeom prst="rect">
              <a:avLst/>
            </a:prstGeom>
            <a:solidFill>
              <a:srgbClr val="9DC3E6"/>
            </a:solidFill>
            <a:ln w="3175">
              <a:solidFill>
                <a:srgbClr val="DAE3F3"/>
              </a:solidFill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1553 Library API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5188561" y="2305222"/>
              <a:ext cx="1286147" cy="413858"/>
            </a:xfrm>
            <a:prstGeom prst="rect">
              <a:avLst/>
            </a:prstGeom>
            <a:solidFill>
              <a:srgbClr val="9DC3E6"/>
            </a:solidFill>
            <a:ln w="3175">
              <a:solidFill>
                <a:srgbClr val="DAE3F3"/>
              </a:solidFill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Bridging</a:t>
              </a:r>
              <a:br>
                <a:rPr lang="en-US" altLang="ko-KR" sz="9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Application</a:t>
              </a:r>
              <a:br>
                <a:rPr lang="en-US" altLang="ko-KR" sz="9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Software Interface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5188561" y="2719080"/>
              <a:ext cx="1286147" cy="413858"/>
            </a:xfrm>
            <a:prstGeom prst="rect">
              <a:avLst/>
            </a:prstGeom>
            <a:solidFill>
              <a:srgbClr val="9DC3E6"/>
            </a:solidFill>
            <a:ln w="3175">
              <a:solidFill>
                <a:srgbClr val="DAE3F3"/>
              </a:solidFill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Network Socket</a:t>
              </a:r>
              <a:b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Interface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6548422" y="2719080"/>
              <a:ext cx="1286147" cy="413858"/>
            </a:xfrm>
            <a:prstGeom prst="rect">
              <a:avLst/>
            </a:prstGeom>
            <a:solidFill>
              <a:srgbClr val="9DC3E6"/>
            </a:solidFill>
            <a:ln w="3175">
              <a:solidFill>
                <a:srgbClr val="DAE3F3"/>
              </a:solidFill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Network Socket</a:t>
              </a:r>
              <a:b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Interface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8202691" y="3856877"/>
              <a:ext cx="1286147" cy="413858"/>
            </a:xfrm>
            <a:prstGeom prst="rect">
              <a:avLst/>
            </a:prstGeom>
            <a:solidFill>
              <a:srgbClr val="FFE699"/>
            </a:solidFill>
            <a:ln w="3175">
              <a:solidFill>
                <a:srgbClr val="FFF3CF"/>
              </a:solidFill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err="1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uP</a:t>
              </a:r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and Peripheral</a:t>
              </a:r>
              <a:b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Configuration &amp;</a:t>
              </a:r>
              <a:b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Management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타원 125"/>
            <p:cNvSpPr/>
            <p:nvPr/>
          </p:nvSpPr>
          <p:spPr>
            <a:xfrm>
              <a:off x="3575440" y="1237598"/>
              <a:ext cx="1142046" cy="755299"/>
            </a:xfrm>
            <a:prstGeom prst="ellipse">
              <a:avLst/>
            </a:prstGeom>
            <a:solidFill>
              <a:srgbClr val="9DC3E6"/>
            </a:solidFill>
            <a:ln>
              <a:noFill/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Bridging</a:t>
              </a:r>
              <a:b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Application</a:t>
              </a:r>
              <a:b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Process/</a:t>
              </a:r>
              <a:b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Thread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3503389" y="3443018"/>
              <a:ext cx="1286147" cy="413858"/>
            </a:xfrm>
            <a:prstGeom prst="rect">
              <a:avLst/>
            </a:prstGeom>
            <a:solidFill>
              <a:srgbClr val="FFE699"/>
            </a:solidFill>
            <a:ln w="3175">
              <a:solidFill>
                <a:srgbClr val="FFF3CF"/>
              </a:solidFill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1553 Device Driver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1851995" y="3439964"/>
              <a:ext cx="1286147" cy="413858"/>
            </a:xfrm>
            <a:prstGeom prst="rect">
              <a:avLst/>
            </a:prstGeom>
            <a:solidFill>
              <a:srgbClr val="FFE699"/>
            </a:solidFill>
            <a:ln w="3175">
              <a:solidFill>
                <a:srgbClr val="FFF3CF"/>
              </a:solidFill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429 Device Driver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6619168" y="1237598"/>
              <a:ext cx="1142046" cy="755299"/>
            </a:xfrm>
            <a:prstGeom prst="ellipse">
              <a:avLst/>
            </a:prstGeom>
            <a:solidFill>
              <a:srgbClr val="9DC3E6"/>
            </a:solidFill>
            <a:ln>
              <a:noFill/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ko-KR" sz="9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User</a:t>
              </a:r>
              <a:br>
                <a:rPr lang="en-US" altLang="ko-KR" sz="9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Interface</a:t>
              </a:r>
              <a:br>
                <a:rPr lang="en-US" altLang="ko-KR" sz="9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Process/</a:t>
              </a:r>
              <a:br>
                <a:rPr lang="en-US" altLang="ko-KR" sz="9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Thread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5188561" y="3443018"/>
              <a:ext cx="2646006" cy="413858"/>
            </a:xfrm>
            <a:prstGeom prst="rect">
              <a:avLst/>
            </a:prstGeom>
            <a:solidFill>
              <a:srgbClr val="FFE699"/>
            </a:solidFill>
            <a:ln w="3175">
              <a:solidFill>
                <a:srgbClr val="FFF3CF"/>
              </a:solidFill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Network Stack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5188561" y="3856877"/>
              <a:ext cx="1357254" cy="413858"/>
            </a:xfrm>
            <a:prstGeom prst="rect">
              <a:avLst/>
            </a:prstGeom>
            <a:solidFill>
              <a:srgbClr val="FFE699"/>
            </a:solidFill>
            <a:ln w="3175">
              <a:solidFill>
                <a:srgbClr val="FFF3CF"/>
              </a:solidFill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Ethernet Bridge</a:t>
              </a:r>
              <a:b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Device Driver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6545816" y="3856877"/>
              <a:ext cx="1288751" cy="413858"/>
            </a:xfrm>
            <a:prstGeom prst="rect">
              <a:avLst/>
            </a:prstGeom>
            <a:solidFill>
              <a:srgbClr val="FFE699"/>
            </a:solidFill>
            <a:ln w="3175">
              <a:solidFill>
                <a:srgbClr val="FFF3CF"/>
              </a:solidFill>
            </a:ln>
            <a:effectLst>
              <a:outerShdw blurRad="40005" dist="2286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Ethernet</a:t>
              </a:r>
              <a:b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Device Driver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33" name="구부러진 연결선 132"/>
            <p:cNvCxnSpPr>
              <a:stCxn id="118" idx="0"/>
              <a:endCxn id="126" idx="2"/>
            </p:cNvCxnSpPr>
            <p:nvPr/>
          </p:nvCxnSpPr>
          <p:spPr>
            <a:xfrm rot="5400000" flipH="1" flipV="1">
              <a:off x="2690267" y="1420050"/>
              <a:ext cx="689974" cy="1080372"/>
            </a:xfrm>
            <a:prstGeom prst="curvedConnector2">
              <a:avLst/>
            </a:prstGeom>
            <a:ln w="38100">
              <a:noFill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구부러진 연결선 133"/>
            <p:cNvCxnSpPr>
              <a:stCxn id="122" idx="0"/>
              <a:endCxn id="126" idx="6"/>
            </p:cNvCxnSpPr>
            <p:nvPr/>
          </p:nvCxnSpPr>
          <p:spPr>
            <a:xfrm rot="16200000" flipV="1">
              <a:off x="4929574" y="1403161"/>
              <a:ext cx="689974" cy="1114148"/>
            </a:xfrm>
            <a:prstGeom prst="curvedConnector2">
              <a:avLst/>
            </a:prstGeom>
            <a:ln w="38100">
              <a:noFill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구부러진 연결선 134"/>
            <p:cNvCxnSpPr>
              <a:stCxn id="120" idx="0"/>
              <a:endCxn id="126" idx="4"/>
            </p:cNvCxnSpPr>
            <p:nvPr/>
          </p:nvCxnSpPr>
          <p:spPr>
            <a:xfrm rot="5400000" flipH="1" flipV="1">
              <a:off x="3990301" y="2149060"/>
              <a:ext cx="312325" cy="1"/>
            </a:xfrm>
            <a:prstGeom prst="curvedConnector3">
              <a:avLst>
                <a:gd name="adj1" fmla="val 50000"/>
              </a:avLst>
            </a:prstGeom>
            <a:ln w="38100">
              <a:noFill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구부러진 연결선 135"/>
            <p:cNvCxnSpPr>
              <a:stCxn id="124" idx="0"/>
              <a:endCxn id="129" idx="4"/>
            </p:cNvCxnSpPr>
            <p:nvPr/>
          </p:nvCxnSpPr>
          <p:spPr>
            <a:xfrm rot="16200000" flipV="1">
              <a:off x="6827752" y="2355338"/>
              <a:ext cx="726183" cy="1302"/>
            </a:xfrm>
            <a:prstGeom prst="curvedConnector3">
              <a:avLst>
                <a:gd name="adj1" fmla="val 50000"/>
              </a:avLst>
            </a:prstGeom>
            <a:ln w="38100">
              <a:noFill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/>
            <p:cNvCxnSpPr>
              <a:stCxn id="119" idx="2"/>
              <a:endCxn id="128" idx="0"/>
            </p:cNvCxnSpPr>
            <p:nvPr/>
          </p:nvCxnSpPr>
          <p:spPr>
            <a:xfrm>
              <a:off x="2495068" y="3132939"/>
              <a:ext cx="0" cy="307026"/>
            </a:xfrm>
            <a:prstGeom prst="straightConnector1">
              <a:avLst/>
            </a:prstGeom>
            <a:ln w="38100">
              <a:noFill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/>
            <p:cNvCxnSpPr/>
            <p:nvPr/>
          </p:nvCxnSpPr>
          <p:spPr>
            <a:xfrm>
              <a:off x="4146463" y="3144075"/>
              <a:ext cx="0" cy="307026"/>
            </a:xfrm>
            <a:prstGeom prst="straightConnector1">
              <a:avLst/>
            </a:prstGeom>
            <a:ln w="38100">
              <a:noFill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/>
            <p:cNvCxnSpPr/>
            <p:nvPr/>
          </p:nvCxnSpPr>
          <p:spPr>
            <a:xfrm>
              <a:off x="5851101" y="3144075"/>
              <a:ext cx="0" cy="307026"/>
            </a:xfrm>
            <a:prstGeom prst="straightConnector1">
              <a:avLst/>
            </a:prstGeom>
            <a:ln w="38100">
              <a:noFill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/>
            <p:cNvCxnSpPr/>
            <p:nvPr/>
          </p:nvCxnSpPr>
          <p:spPr>
            <a:xfrm>
              <a:off x="7198076" y="3144959"/>
              <a:ext cx="0" cy="307026"/>
            </a:xfrm>
            <a:prstGeom prst="straightConnector1">
              <a:avLst/>
            </a:prstGeom>
            <a:ln w="38100">
              <a:noFill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모서리가 둥근 직사각형 140"/>
            <p:cNvSpPr/>
            <p:nvPr/>
          </p:nvSpPr>
          <p:spPr>
            <a:xfrm>
              <a:off x="6802986" y="5700013"/>
              <a:ext cx="790180" cy="52933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40005" dist="22860" dir="5400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Remote</a:t>
              </a:r>
              <a:b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Host</a:t>
              </a:r>
              <a:endParaRPr lang="ko-KR" alt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왼쪽/오른쪽 화살표 141"/>
            <p:cNvSpPr/>
            <p:nvPr/>
          </p:nvSpPr>
          <p:spPr>
            <a:xfrm rot="16200000">
              <a:off x="1610416" y="4524859"/>
              <a:ext cx="1769304" cy="491302"/>
            </a:xfrm>
            <a:prstGeom prst="leftRightArrow">
              <a:avLst>
                <a:gd name="adj1" fmla="val 30613"/>
                <a:gd name="adj2" fmla="val 325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40005" dist="22860" dir="5400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429 </a:t>
              </a:r>
              <a:r>
                <a:rPr lang="en-US" altLang="ko-KR" sz="10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Messages</a:t>
              </a:r>
              <a:endParaRPr lang="ko-KR" altLang="en-US" sz="10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왼쪽/오른쪽 화살표 142"/>
            <p:cNvSpPr/>
            <p:nvPr/>
          </p:nvSpPr>
          <p:spPr>
            <a:xfrm rot="16200000">
              <a:off x="3267313" y="4524859"/>
              <a:ext cx="1769303" cy="491302"/>
            </a:xfrm>
            <a:prstGeom prst="leftRightArrow">
              <a:avLst>
                <a:gd name="adj1" fmla="val 30613"/>
                <a:gd name="adj2" fmla="val 325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40005" dist="22860" dir="5400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429 </a:t>
              </a:r>
              <a:r>
                <a:rPr lang="en-US" altLang="ko-KR" sz="10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Messages</a:t>
              </a:r>
              <a:endParaRPr lang="ko-KR" altLang="en-US" sz="10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왼쪽/오른쪽 화살표 143"/>
            <p:cNvSpPr/>
            <p:nvPr/>
          </p:nvSpPr>
          <p:spPr>
            <a:xfrm rot="16200000">
              <a:off x="5179134" y="4721457"/>
              <a:ext cx="1376108" cy="491302"/>
            </a:xfrm>
            <a:prstGeom prst="leftRightArrow">
              <a:avLst>
                <a:gd name="adj1" fmla="val 30613"/>
                <a:gd name="adj2" fmla="val 325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40005" dist="22860" dir="5400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Ethernet Frames</a:t>
              </a:r>
              <a:endParaRPr lang="ko-KR" altLang="en-US" sz="10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왼쪽/오른쪽 화살표 144"/>
            <p:cNvSpPr/>
            <p:nvPr/>
          </p:nvSpPr>
          <p:spPr>
            <a:xfrm rot="16200000">
              <a:off x="6502137" y="4721457"/>
              <a:ext cx="1376108" cy="491302"/>
            </a:xfrm>
            <a:prstGeom prst="leftRightArrow">
              <a:avLst>
                <a:gd name="adj1" fmla="val 30613"/>
                <a:gd name="adj2" fmla="val 325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40005" dist="22860" dir="5400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STD Network Interface</a:t>
              </a:r>
              <a:endParaRPr lang="ko-KR" altLang="en-US" sz="10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9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1403" y="1108932"/>
            <a:ext cx="9793710" cy="3904244"/>
            <a:chOff x="31403" y="1108932"/>
            <a:chExt cx="9793710" cy="3904244"/>
          </a:xfrm>
        </p:grpSpPr>
        <p:sp>
          <p:nvSpPr>
            <p:cNvPr id="3" name="TextBox 2"/>
            <p:cNvSpPr txBox="1"/>
            <p:nvPr/>
          </p:nvSpPr>
          <p:spPr>
            <a:xfrm>
              <a:off x="3872086" y="1108932"/>
              <a:ext cx="2008159" cy="30777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시험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SW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70677" y="1829012"/>
              <a:ext cx="1272506" cy="26161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제어 모듈 연동</a:t>
              </a:r>
              <a:endParaRPr lang="en-US" altLang="ko-KR" sz="11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64653" y="1829012"/>
              <a:ext cx="1272506" cy="26161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인터콤 연동</a:t>
              </a:r>
              <a:endParaRPr lang="en-US" altLang="ko-KR" sz="11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58629" y="1829012"/>
              <a:ext cx="1272507" cy="26161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무전기 연동</a:t>
              </a:r>
              <a:endParaRPr lang="en-US" altLang="ko-KR" sz="11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76701" y="1829012"/>
              <a:ext cx="1272506" cy="26161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1553B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통신</a:t>
              </a:r>
              <a:endParaRPr lang="en-US" altLang="ko-KR" sz="11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2724" y="1829012"/>
              <a:ext cx="1272507" cy="26161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이더넷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통신</a:t>
              </a:r>
              <a:endParaRPr lang="en-US" altLang="ko-KR" sz="11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552606" y="1829012"/>
              <a:ext cx="1272507" cy="26161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전원 공급기 제어</a:t>
              </a:r>
              <a:endParaRPr lang="en-US" altLang="ko-KR" sz="11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5323" y="2334238"/>
              <a:ext cx="1272507" cy="246221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TCP/IP </a:t>
              </a:r>
              <a:r>
                <a:rPr lang="ko-KR" altLang="en-US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접속 관리</a:t>
              </a:r>
              <a:endPara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5323" y="2828641"/>
              <a:ext cx="1272507" cy="25391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이더넷 송신</a:t>
              </a:r>
              <a:endPara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323" y="3330738"/>
              <a:ext cx="1272507" cy="25391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이더넷 수신</a:t>
              </a:r>
              <a:endPara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69909" y="2334238"/>
              <a:ext cx="1272507" cy="25391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1553B </a:t>
              </a:r>
              <a:r>
                <a:rPr lang="ko-KR" altLang="en-US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모듈 제어</a:t>
              </a:r>
              <a:endPara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9909" y="2832488"/>
              <a:ext cx="1272507" cy="25391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1553B</a:t>
              </a:r>
              <a:r>
                <a:rPr lang="ko-KR" altLang="en-US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송신</a:t>
              </a:r>
              <a:endPara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69909" y="3330738"/>
              <a:ext cx="1272507" cy="25391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1553B</a:t>
              </a:r>
              <a:r>
                <a:rPr lang="ko-KR" altLang="en-US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수신</a:t>
              </a:r>
              <a:endPara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79699" y="2334238"/>
              <a:ext cx="1272507" cy="25391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Audio </a:t>
              </a:r>
              <a:r>
                <a:rPr lang="ko-KR" altLang="en-US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출력 제어</a:t>
              </a:r>
              <a:endPara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679699" y="2832488"/>
              <a:ext cx="1272507" cy="25391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Audio </a:t>
              </a:r>
              <a:r>
                <a:rPr lang="ko-KR" altLang="en-US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입력 제어</a:t>
              </a:r>
              <a:endPara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79699" y="3330738"/>
              <a:ext cx="1272507" cy="25391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Discrete </a:t>
              </a:r>
              <a:r>
                <a:rPr lang="ko-KR" altLang="en-US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출력 제어</a:t>
              </a:r>
              <a:endPara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79699" y="3825978"/>
              <a:ext cx="1272507" cy="246221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Discrete </a:t>
              </a:r>
              <a:r>
                <a:rPr lang="ko-KR" altLang="en-US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입력 제어</a:t>
              </a:r>
              <a:endPara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93981" y="4313523"/>
              <a:ext cx="1272507" cy="246221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알림음</a:t>
              </a:r>
              <a:r>
                <a:rPr lang="en-US" altLang="ko-KR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설정</a:t>
              </a:r>
              <a:endPara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76718" y="2334238"/>
              <a:ext cx="1272507" cy="25391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인터콤 제어</a:t>
              </a:r>
              <a:endPara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76718" y="4037872"/>
              <a:ext cx="1272507" cy="25391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인터콤 상태 확인</a:t>
              </a:r>
              <a:endPara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76718" y="2825929"/>
              <a:ext cx="1272507" cy="246221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인터콤 </a:t>
              </a:r>
              <a:r>
                <a:rPr lang="en-US" altLang="ko-KR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Audio </a:t>
              </a:r>
              <a:r>
                <a:rPr lang="ko-KR" altLang="en-US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설정</a:t>
              </a:r>
              <a:endPara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376718" y="4536122"/>
              <a:ext cx="1272507" cy="47705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인터콤 자체점검</a:t>
              </a:r>
              <a:endPara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 확인</a:t>
              </a:r>
              <a:endPara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376718" y="3316484"/>
              <a:ext cx="1272507" cy="47705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인터콤 </a:t>
              </a:r>
              <a:endPara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Discrete </a:t>
              </a:r>
              <a:r>
                <a:rPr lang="ko-KR" altLang="en-US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설정</a:t>
              </a:r>
              <a:endPara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064075" y="2334238"/>
              <a:ext cx="1272507" cy="25391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무전기 제어</a:t>
              </a:r>
              <a:endPara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64075" y="2825929"/>
              <a:ext cx="1272507" cy="246221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무전기 상태 확인</a:t>
              </a:r>
              <a:endPara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552606" y="2333068"/>
              <a:ext cx="1272507" cy="25391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전원 제어</a:t>
              </a:r>
              <a:endPara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1403" y="1623379"/>
              <a:ext cx="3202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8" name="꺾인 연결선 37"/>
            <p:cNvCxnSpPr>
              <a:stCxn id="2" idx="2"/>
              <a:endCxn id="14" idx="1"/>
            </p:cNvCxnSpPr>
            <p:nvPr/>
          </p:nvCxnSpPr>
          <p:spPr bwMode="auto">
            <a:xfrm rot="16200000" flipH="1">
              <a:off x="64971" y="2226997"/>
              <a:ext cx="356916" cy="103788"/>
            </a:xfrm>
            <a:prstGeom prst="bentConnector2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꺾인 연결선 39"/>
            <p:cNvCxnSpPr>
              <a:stCxn id="2" idx="2"/>
              <a:endCxn id="15" idx="1"/>
            </p:cNvCxnSpPr>
            <p:nvPr/>
          </p:nvCxnSpPr>
          <p:spPr bwMode="auto">
            <a:xfrm rot="16200000" flipH="1">
              <a:off x="-184154" y="2476122"/>
              <a:ext cx="855166" cy="103788"/>
            </a:xfrm>
            <a:prstGeom prst="bentConnector2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꺾인 연결선 43"/>
            <p:cNvCxnSpPr>
              <a:stCxn id="2" idx="2"/>
              <a:endCxn id="16" idx="1"/>
            </p:cNvCxnSpPr>
            <p:nvPr/>
          </p:nvCxnSpPr>
          <p:spPr bwMode="auto">
            <a:xfrm rot="16200000" flipH="1">
              <a:off x="-435202" y="2727170"/>
              <a:ext cx="1357263" cy="103788"/>
            </a:xfrm>
            <a:prstGeom prst="bentConnector2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3" name="TextBox 52"/>
            <p:cNvSpPr txBox="1"/>
            <p:nvPr/>
          </p:nvSpPr>
          <p:spPr>
            <a:xfrm>
              <a:off x="1722237" y="1623379"/>
              <a:ext cx="3202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5" name="꺾인 연결선 54"/>
            <p:cNvCxnSpPr>
              <a:stCxn id="53" idx="2"/>
              <a:endCxn id="17" idx="1"/>
            </p:cNvCxnSpPr>
            <p:nvPr/>
          </p:nvCxnSpPr>
          <p:spPr bwMode="auto">
            <a:xfrm rot="16200000" flipH="1">
              <a:off x="1745758" y="2237044"/>
              <a:ext cx="360763" cy="87540"/>
            </a:xfrm>
            <a:prstGeom prst="bentConnector2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꺾인 연결선 57"/>
            <p:cNvCxnSpPr>
              <a:stCxn id="53" idx="2"/>
              <a:endCxn id="18" idx="1"/>
            </p:cNvCxnSpPr>
            <p:nvPr/>
          </p:nvCxnSpPr>
          <p:spPr bwMode="auto">
            <a:xfrm rot="16200000" flipH="1">
              <a:off x="1496633" y="2486169"/>
              <a:ext cx="859013" cy="87540"/>
            </a:xfrm>
            <a:prstGeom prst="bentConnector2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꺾인 연결선 60"/>
            <p:cNvCxnSpPr>
              <a:stCxn id="53" idx="2"/>
              <a:endCxn id="19" idx="1"/>
            </p:cNvCxnSpPr>
            <p:nvPr/>
          </p:nvCxnSpPr>
          <p:spPr bwMode="auto">
            <a:xfrm rot="16200000" flipH="1">
              <a:off x="1247508" y="2735294"/>
              <a:ext cx="1357263" cy="87540"/>
            </a:xfrm>
            <a:prstGeom prst="bentConnector2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7" name="TextBox 66"/>
            <p:cNvSpPr txBox="1"/>
            <p:nvPr/>
          </p:nvSpPr>
          <p:spPr>
            <a:xfrm>
              <a:off x="3429667" y="1623379"/>
              <a:ext cx="3202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8" name="꺾인 연결선 67"/>
            <p:cNvCxnSpPr>
              <a:stCxn id="67" idx="2"/>
              <a:endCxn id="20" idx="1"/>
            </p:cNvCxnSpPr>
            <p:nvPr/>
          </p:nvCxnSpPr>
          <p:spPr bwMode="auto">
            <a:xfrm rot="16200000" flipH="1">
              <a:off x="3454368" y="2235864"/>
              <a:ext cx="360763" cy="89900"/>
            </a:xfrm>
            <a:prstGeom prst="bentConnector2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꺾인 연결선 70"/>
            <p:cNvCxnSpPr>
              <a:stCxn id="67" idx="2"/>
              <a:endCxn id="21" idx="1"/>
            </p:cNvCxnSpPr>
            <p:nvPr/>
          </p:nvCxnSpPr>
          <p:spPr bwMode="auto">
            <a:xfrm rot="16200000" flipH="1">
              <a:off x="3205243" y="2484989"/>
              <a:ext cx="859013" cy="89900"/>
            </a:xfrm>
            <a:prstGeom prst="bentConnector2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꺾인 연결선 73"/>
            <p:cNvCxnSpPr>
              <a:stCxn id="67" idx="2"/>
              <a:endCxn id="22" idx="1"/>
            </p:cNvCxnSpPr>
            <p:nvPr/>
          </p:nvCxnSpPr>
          <p:spPr bwMode="auto">
            <a:xfrm rot="16200000" flipH="1">
              <a:off x="2956118" y="2734114"/>
              <a:ext cx="1357263" cy="89900"/>
            </a:xfrm>
            <a:prstGeom prst="bentConnector2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꺾인 연결선 76"/>
            <p:cNvCxnSpPr>
              <a:stCxn id="67" idx="2"/>
              <a:endCxn id="23" idx="1"/>
            </p:cNvCxnSpPr>
            <p:nvPr/>
          </p:nvCxnSpPr>
          <p:spPr bwMode="auto">
            <a:xfrm rot="16200000" flipH="1">
              <a:off x="2710421" y="2979811"/>
              <a:ext cx="1848656" cy="89900"/>
            </a:xfrm>
            <a:prstGeom prst="bentConnector2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" name="꺾인 연결선 91"/>
            <p:cNvCxnSpPr>
              <a:stCxn id="67" idx="2"/>
              <a:endCxn id="27" idx="1"/>
            </p:cNvCxnSpPr>
            <p:nvPr/>
          </p:nvCxnSpPr>
          <p:spPr bwMode="auto">
            <a:xfrm rot="16200000" flipH="1">
              <a:off x="2473790" y="3216442"/>
              <a:ext cx="2336201" cy="104182"/>
            </a:xfrm>
            <a:prstGeom prst="bentConnector2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1" name="TextBox 110"/>
            <p:cNvSpPr txBox="1"/>
            <p:nvPr/>
          </p:nvSpPr>
          <p:spPr>
            <a:xfrm>
              <a:off x="5116160" y="1623379"/>
              <a:ext cx="3202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2" name="꺾인 연결선 111"/>
            <p:cNvCxnSpPr>
              <a:stCxn id="111" idx="2"/>
              <a:endCxn id="28" idx="1"/>
            </p:cNvCxnSpPr>
            <p:nvPr/>
          </p:nvCxnSpPr>
          <p:spPr bwMode="auto">
            <a:xfrm rot="16200000" flipH="1">
              <a:off x="5146124" y="2230601"/>
              <a:ext cx="360763" cy="100426"/>
            </a:xfrm>
            <a:prstGeom prst="bentConnector2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5" name="꺾인 연결선 114"/>
            <p:cNvCxnSpPr>
              <a:stCxn id="111" idx="2"/>
              <a:endCxn id="30" idx="1"/>
            </p:cNvCxnSpPr>
            <p:nvPr/>
          </p:nvCxnSpPr>
          <p:spPr bwMode="auto">
            <a:xfrm rot="16200000" flipH="1">
              <a:off x="4902202" y="2474523"/>
              <a:ext cx="848607" cy="100426"/>
            </a:xfrm>
            <a:prstGeom prst="bentConnector2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8" name="꺾인 연결선 117"/>
            <p:cNvCxnSpPr>
              <a:stCxn id="111" idx="2"/>
              <a:endCxn id="32" idx="1"/>
            </p:cNvCxnSpPr>
            <p:nvPr/>
          </p:nvCxnSpPr>
          <p:spPr bwMode="auto">
            <a:xfrm rot="16200000" flipH="1">
              <a:off x="4599216" y="2777509"/>
              <a:ext cx="1454578" cy="100426"/>
            </a:xfrm>
            <a:prstGeom prst="bentConnector2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꺾인 연결선 120"/>
            <p:cNvCxnSpPr>
              <a:stCxn id="111" idx="2"/>
              <a:endCxn id="29" idx="1"/>
            </p:cNvCxnSpPr>
            <p:nvPr/>
          </p:nvCxnSpPr>
          <p:spPr bwMode="auto">
            <a:xfrm rot="16200000" flipH="1">
              <a:off x="4294307" y="3082418"/>
              <a:ext cx="2064397" cy="100426"/>
            </a:xfrm>
            <a:prstGeom prst="bentConnector2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4" name="꺾인 연결선 123"/>
            <p:cNvCxnSpPr>
              <a:stCxn id="111" idx="2"/>
              <a:endCxn id="31" idx="1"/>
            </p:cNvCxnSpPr>
            <p:nvPr/>
          </p:nvCxnSpPr>
          <p:spPr bwMode="auto">
            <a:xfrm rot="16200000" flipH="1">
              <a:off x="3989397" y="3387328"/>
              <a:ext cx="2674216" cy="100426"/>
            </a:xfrm>
            <a:prstGeom prst="bentConnector2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2" name="TextBox 131"/>
            <p:cNvSpPr txBox="1"/>
            <p:nvPr/>
          </p:nvSpPr>
          <p:spPr>
            <a:xfrm>
              <a:off x="6804795" y="1623379"/>
              <a:ext cx="3202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33" name="꺾인 연결선 132"/>
            <p:cNvCxnSpPr>
              <a:stCxn id="132" idx="2"/>
              <a:endCxn id="34" idx="1"/>
            </p:cNvCxnSpPr>
            <p:nvPr/>
          </p:nvCxnSpPr>
          <p:spPr bwMode="auto">
            <a:xfrm rot="16200000" flipH="1">
              <a:off x="6834120" y="2231240"/>
              <a:ext cx="360763" cy="99148"/>
            </a:xfrm>
            <a:prstGeom prst="bentConnector2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" name="꺾인 연결선 135"/>
            <p:cNvCxnSpPr>
              <a:stCxn id="132" idx="2"/>
              <a:endCxn id="35" idx="1"/>
            </p:cNvCxnSpPr>
            <p:nvPr/>
          </p:nvCxnSpPr>
          <p:spPr bwMode="auto">
            <a:xfrm rot="16200000" flipH="1">
              <a:off x="6590198" y="2475162"/>
              <a:ext cx="848607" cy="99148"/>
            </a:xfrm>
            <a:prstGeom prst="bentConnector2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6" name="직선 연결선 145"/>
            <p:cNvCxnSpPr>
              <a:stCxn id="13" idx="2"/>
              <a:endCxn id="36" idx="0"/>
            </p:cNvCxnSpPr>
            <p:nvPr/>
          </p:nvCxnSpPr>
          <p:spPr bwMode="auto">
            <a:xfrm>
              <a:off x="9188860" y="2090622"/>
              <a:ext cx="0" cy="242446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7" name="꺾인 연결선 146"/>
            <p:cNvCxnSpPr>
              <a:stCxn id="3" idx="2"/>
              <a:endCxn id="12" idx="0"/>
            </p:cNvCxnSpPr>
            <p:nvPr/>
          </p:nvCxnSpPr>
          <p:spPr bwMode="auto">
            <a:xfrm rot="5400000">
              <a:off x="2591421" y="-455734"/>
              <a:ext cx="412303" cy="4157188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꺾인 연결선 149"/>
            <p:cNvCxnSpPr>
              <a:stCxn id="3" idx="2"/>
              <a:endCxn id="11" idx="0"/>
            </p:cNvCxnSpPr>
            <p:nvPr/>
          </p:nvCxnSpPr>
          <p:spPr bwMode="auto">
            <a:xfrm rot="5400000">
              <a:off x="3438409" y="391254"/>
              <a:ext cx="412303" cy="2463212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3" name="꺾인 연결선 152"/>
            <p:cNvCxnSpPr>
              <a:stCxn id="3" idx="2"/>
              <a:endCxn id="8" idx="0"/>
            </p:cNvCxnSpPr>
            <p:nvPr/>
          </p:nvCxnSpPr>
          <p:spPr bwMode="auto">
            <a:xfrm rot="5400000">
              <a:off x="4285397" y="1238242"/>
              <a:ext cx="412303" cy="769236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6" name="꺾인 연결선 155"/>
            <p:cNvCxnSpPr>
              <a:stCxn id="3" idx="2"/>
              <a:endCxn id="9" idx="0"/>
            </p:cNvCxnSpPr>
            <p:nvPr/>
          </p:nvCxnSpPr>
          <p:spPr bwMode="auto">
            <a:xfrm rot="16200000" flipH="1">
              <a:off x="5132385" y="1160490"/>
              <a:ext cx="412303" cy="924740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9" name="꺾인 연결선 158"/>
            <p:cNvCxnSpPr>
              <a:stCxn id="3" idx="2"/>
              <a:endCxn id="10" idx="0"/>
            </p:cNvCxnSpPr>
            <p:nvPr/>
          </p:nvCxnSpPr>
          <p:spPr bwMode="auto">
            <a:xfrm rot="16200000" flipH="1">
              <a:off x="5979373" y="313501"/>
              <a:ext cx="412303" cy="2618717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2" name="꺾인 연결선 161"/>
            <p:cNvCxnSpPr>
              <a:stCxn id="3" idx="2"/>
              <a:endCxn id="13" idx="0"/>
            </p:cNvCxnSpPr>
            <p:nvPr/>
          </p:nvCxnSpPr>
          <p:spPr bwMode="auto">
            <a:xfrm rot="16200000" flipH="1">
              <a:off x="6826362" y="-533487"/>
              <a:ext cx="412303" cy="4312694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65" name="TextBox 164"/>
          <p:cNvSpPr txBox="1"/>
          <p:nvPr/>
        </p:nvSpPr>
        <p:spPr>
          <a:xfrm>
            <a:off x="360964" y="5362720"/>
            <a:ext cx="788055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CSCI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360964" y="5671856"/>
            <a:ext cx="788055" cy="2462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CSC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360964" y="5980992"/>
            <a:ext cx="788055" cy="2462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CSU</a:t>
            </a:r>
          </a:p>
        </p:txBody>
      </p:sp>
      <p:sp>
        <p:nvSpPr>
          <p:cNvPr id="62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인터콤 연동시험장비 개발 방안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인터콤 연동시험장비 </a:t>
            </a:r>
            <a:r>
              <a:rPr lang="en-US" altLang="ko-KR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SW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형상 구조</a:t>
            </a:r>
            <a:endParaRPr lang="ko-KR" altLang="en-US" sz="1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54684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74" y="1888466"/>
            <a:ext cx="2295360" cy="4420854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인터콤 연동시험장비 구성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222" y="581327"/>
            <a:ext cx="9433048" cy="1271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500" kern="1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인터콤 연동시험장비 정의</a:t>
            </a:r>
            <a:endParaRPr lang="en-US" altLang="ko-KR" sz="1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  <a:p>
            <a:pPr marL="541338" lvl="1" indent="-185738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인터콤의 구성품인 </a:t>
            </a:r>
            <a:r>
              <a:rPr lang="en-US" altLang="ko-KR" sz="15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AIU(Audio Interface Unit)</a:t>
            </a:r>
            <a:r>
              <a:rPr lang="ko-KR" altLang="en-US" sz="15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와 </a:t>
            </a:r>
            <a:r>
              <a:rPr lang="en-US" altLang="ko-KR" sz="15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ICP(Intercom Control Panel), </a:t>
            </a:r>
            <a:r>
              <a:rPr lang="ko-KR" altLang="en-US" sz="15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무전기</a:t>
            </a:r>
            <a:r>
              <a:rPr lang="en-US" altLang="ko-KR" sz="15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헤드셋</a:t>
            </a:r>
            <a:r>
              <a:rPr lang="en-US" altLang="ko-KR" sz="15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등을 연동하여 인터콤 기능을 시험하는 장비임</a:t>
            </a:r>
            <a:endParaRPr lang="en-US" altLang="ko-KR" sz="15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4537936-9154-4EC0-B1C4-EF01438C9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441836"/>
              </p:ext>
            </p:extLst>
          </p:nvPr>
        </p:nvGraphicFramePr>
        <p:xfrm>
          <a:off x="2575942" y="1971080"/>
          <a:ext cx="7128792" cy="433029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6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4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제작 사양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  고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47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연동시험장비 </a:t>
                      </a:r>
                      <a:r>
                        <a:rPr kumimoji="1" lang="en-US" altLang="ko-KR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H/W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굴림" pitchFamily="50" charset="-127"/>
                        <a:buChar char="−"/>
                        <a:tabLst/>
                        <a:defRPr/>
                      </a:pP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크기</a:t>
                      </a: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: 600(W) x 1826(H) x 900(D) mm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굴림" pitchFamily="50" charset="-127"/>
                        <a:buChar char="−"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안테나 조립체</a:t>
                      </a:r>
                      <a:r>
                        <a:rPr kumimoji="1" lang="en-US" altLang="ko-KR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주전원 </a:t>
                      </a:r>
                      <a:r>
                        <a:rPr kumimoji="1" lang="ko-KR" altLang="en-US" sz="120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입력부</a:t>
                      </a:r>
                      <a:r>
                        <a:rPr kumimoji="1" lang="en-US" altLang="ko-KR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무전기 조립체</a:t>
                      </a:r>
                      <a:r>
                        <a:rPr kumimoji="1" lang="en-US" altLang="ko-KR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1" lang="ko-KR" alt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제어</a:t>
                      </a:r>
                      <a:r>
                        <a:rPr kumimoji="1" lang="en-US" altLang="ko-KR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kumimoji="1" lang="en-US" altLang="ko-KR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1" lang="ko-KR" alt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모듈 조립체</a:t>
                      </a:r>
                      <a:r>
                        <a:rPr kumimoji="1" lang="en-US" altLang="ko-KR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노트북</a:t>
                      </a:r>
                      <a:r>
                        <a:rPr kumimoji="1" lang="en-US" altLang="ko-KR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전원 공급부</a:t>
                      </a:r>
                      <a:r>
                        <a:rPr kumimoji="1" lang="en-US" altLang="ko-KR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AIU/ICP </a:t>
                      </a:r>
                      <a:r>
                        <a:rPr kumimoji="1" lang="ko-KR" alt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조립체</a:t>
                      </a:r>
                      <a:r>
                        <a:rPr kumimoji="1" lang="en-US" altLang="ko-KR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br>
                        <a:rPr kumimoji="1" lang="en-US" altLang="ko-KR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1" lang="en-US" altLang="ko-KR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보관함 조립체로 구성</a:t>
                      </a:r>
                      <a:r>
                        <a:rPr kumimoji="1" lang="en-US" altLang="ko-KR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굴림" pitchFamily="50" charset="-127"/>
                        <a:buChar char="−"/>
                        <a:tabLst/>
                      </a:pPr>
                      <a:r>
                        <a:rPr kumimoji="1" lang="en-US" altLang="ko-KR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구성품 전원 스위치</a:t>
                      </a:r>
                      <a:r>
                        <a:rPr kumimoji="1" lang="en-US" altLang="ko-KR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헤드셋</a:t>
                      </a:r>
                      <a:r>
                        <a:rPr kumimoji="1" lang="en-US" altLang="ko-KR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PTT </a:t>
                      </a:r>
                      <a:r>
                        <a:rPr kumimoji="1" lang="ko-KR" alt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인터페이스 제공</a:t>
                      </a:r>
                      <a:r>
                        <a:rPr kumimoji="1" lang="en-US" altLang="ko-KR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kumimoji="1" lang="en-US" altLang="ko-KR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1" lang="ko-KR" alt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및 마이크 내장</a:t>
                      </a:r>
                      <a:endParaRPr kumimoji="1" lang="en-US" altLang="ko-KR" sz="120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굴림" pitchFamily="50" charset="-127"/>
                        <a:buChar char="−"/>
                        <a:tabLst/>
                      </a:pPr>
                      <a:r>
                        <a:rPr kumimoji="1" lang="en-US" altLang="ko-KR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Interface </a:t>
                      </a:r>
                      <a:r>
                        <a:rPr kumimoji="1" lang="en-US" altLang="ko-KR" sz="12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1" lang="en-US" altLang="ko-KR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LAN, 1553B, Discrete </a:t>
                      </a:r>
                      <a:r>
                        <a:rPr kumimoji="1" lang="ko-KR" alt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포트 제공 </a:t>
                      </a:r>
                      <a:endParaRPr kumimoji="1" lang="en-US" altLang="ko-KR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굴림" pitchFamily="50" charset="-127"/>
                        <a:buChar char="−"/>
                        <a:tabLst/>
                      </a:pPr>
                      <a:r>
                        <a:rPr kumimoji="1" lang="ko-KR" alt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환경 시험을 위한 </a:t>
                      </a:r>
                      <a:r>
                        <a:rPr kumimoji="1" lang="en-US" altLang="ko-KR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AIU/ICP </a:t>
                      </a:r>
                      <a:r>
                        <a:rPr kumimoji="1" lang="ko-KR" alt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조립체 분리 가능</a:t>
                      </a:r>
                      <a:endParaRPr lang="en-US" altLang="ko-KR" sz="1200" b="1" kern="1200" baseline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27U,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이동형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19’’ RACK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AIU/ICP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분리형</a:t>
                      </a: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47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연동시험장비</a:t>
                      </a:r>
                      <a:endParaRPr kumimoji="1" lang="en-US" altLang="ko-KR" sz="1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S/W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굴림" pitchFamily="50" charset="-127"/>
                        <a:buChar char="−"/>
                        <a:tabLst/>
                      </a:pPr>
                      <a:r>
                        <a:rPr kumimoji="1" lang="en-US" altLang="ko-KR" sz="12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LAN </a:t>
                      </a:r>
                      <a:r>
                        <a:rPr kumimoji="1" lang="ko-KR" alt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통신 기반 무전기 및 </a:t>
                      </a:r>
                      <a:r>
                        <a:rPr kumimoji="1" lang="en-US" altLang="ko-KR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AIU </a:t>
                      </a:r>
                      <a:r>
                        <a:rPr kumimoji="1" lang="ko-KR" alt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제어 기능</a:t>
                      </a:r>
                      <a:endParaRPr kumimoji="1" lang="en-US" altLang="ko-KR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굴림" pitchFamily="50" charset="-127"/>
                        <a:buChar char="−"/>
                        <a:tabLst/>
                      </a:pPr>
                      <a:r>
                        <a:rPr kumimoji="1" lang="en-US" altLang="ko-KR" sz="12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상용컴퓨터를 이용한 </a:t>
                      </a:r>
                      <a:r>
                        <a:rPr kumimoji="1" lang="en-US" altLang="ko-KR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GUI </a:t>
                      </a:r>
                      <a:r>
                        <a:rPr kumimoji="1" lang="ko-KR" alt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환경 제공</a:t>
                      </a:r>
                      <a:endParaRPr kumimoji="1" lang="en-US" altLang="ko-KR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굴림" pitchFamily="50" charset="-127"/>
                        <a:buChar char="−"/>
                        <a:tabLst/>
                      </a:pPr>
                      <a:r>
                        <a:rPr kumimoji="1" lang="en-US" altLang="ko-KR" sz="12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오디오 흐름 제어 및 </a:t>
                      </a:r>
                      <a:r>
                        <a:rPr kumimoji="1" lang="en-US" altLang="ko-KR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GAIN </a:t>
                      </a:r>
                      <a:r>
                        <a:rPr kumimoji="1" lang="ko-KR" altLang="en-US" sz="12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제어</a:t>
                      </a:r>
                      <a:endParaRPr kumimoji="1" lang="en-US" altLang="ko-KR" sz="12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노트북을 이용한 오디오 발생 및 출력 제어</a:t>
                      </a: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768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인터콤 연동시험장비 개발 방안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인터콤 연동시험장비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SW </a:t>
            </a:r>
            <a:r>
              <a:rPr lang="ko-KR" altLang="en-US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상태 알림음 메시지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예제</a:t>
            </a:r>
            <a:endParaRPr lang="ko-KR" altLang="en-US" sz="1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161938"/>
              </p:ext>
            </p:extLst>
          </p:nvPr>
        </p:nvGraphicFramePr>
        <p:xfrm>
          <a:off x="1028564" y="1030156"/>
          <a:ext cx="8064896" cy="5452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162007464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7335393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3955737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417209369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14584003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34665241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993900002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 Code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0x2A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5430"/>
                  </a:ext>
                </a:extLst>
              </a:tr>
              <a:tr h="28952"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100" b="1" kern="0" spc="-2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자료</a:t>
                      </a:r>
                      <a:r>
                        <a:rPr lang="en-US" altLang="ko-KR" sz="1100" b="1" kern="0" spc="-2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100" b="1" kern="0" spc="-2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요소</a:t>
                      </a:r>
                      <a:endParaRPr lang="ko-KR" sz="1100" b="1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100" b="1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용도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100" b="1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형태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100" b="1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크기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100" b="1" kern="0" spc="-20" dirty="0" err="1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허용값</a:t>
                      </a:r>
                      <a:endParaRPr lang="ko-KR" sz="1100" b="1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100" b="1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값 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100" b="1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내용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640195"/>
                  </a:ext>
                </a:extLst>
              </a:tr>
              <a:tr h="181850"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100" b="1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제어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000" kern="0" spc="-2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상태</a:t>
                      </a:r>
                      <a:r>
                        <a:rPr lang="en-US" altLang="ko-KR" sz="1000" kern="0" spc="-2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000" kern="0" spc="-2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알림음 </a:t>
                      </a:r>
                      <a:r>
                        <a:rPr lang="ko-KR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제어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UINT8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0x00, 0xFF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0x00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재생 시작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229591"/>
                  </a:ext>
                </a:extLst>
              </a:tr>
              <a:tr h="181850"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100" b="1" kern="0" spc="-2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반복</a:t>
                      </a:r>
                      <a:r>
                        <a:rPr lang="en-US" altLang="ko-KR" sz="1100" b="1" kern="0" spc="-2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100" b="1" kern="0" spc="-2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횟수</a:t>
                      </a:r>
                      <a:endParaRPr lang="ko-KR" sz="1100" b="1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알림음 반복 횟수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UINT8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 ~ 254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무제한 반복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503322"/>
                  </a:ext>
                </a:extLst>
              </a:tr>
              <a:tr h="354547"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100" b="1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레벨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알림음 </a:t>
                      </a:r>
                      <a:r>
                        <a:rPr lang="ko-KR" sz="1000" kern="0" spc="-2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신호</a:t>
                      </a:r>
                      <a:r>
                        <a:rPr lang="en-US" altLang="ko-KR" sz="1000" kern="0" spc="-2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000" kern="0" spc="-2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감쇄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UINT8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 ~ 255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PCM </a:t>
                      </a:r>
                      <a:r>
                        <a:rPr lang="ko-KR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표현</a:t>
                      </a:r>
                    </a:p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±</a:t>
                      </a: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32767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495988"/>
                  </a:ext>
                </a:extLst>
              </a:tr>
              <a:tr h="727481"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100" b="1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톤 수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알림음 구성요소 수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UINT8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 ~ 10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000" kern="0" spc="-20" dirty="0" err="1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알림음을</a:t>
                      </a:r>
                      <a:r>
                        <a:rPr lang="ko-KR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구성하는 톤 </a:t>
                      </a: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</a:t>
                      </a:r>
                    </a:p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1: 1</a:t>
                      </a:r>
                      <a:r>
                        <a:rPr lang="ko-KR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초 따르릉</a:t>
                      </a:r>
                    </a:p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2: 3</a:t>
                      </a:r>
                      <a:r>
                        <a:rPr lang="ko-KR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초 </a:t>
                      </a:r>
                      <a:r>
                        <a:rPr lang="ko-KR" sz="1000" kern="0" spc="-2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묵음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33061"/>
                  </a:ext>
                </a:extLst>
              </a:tr>
              <a:tr h="181850"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100" b="1" kern="0" spc="-2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표본</a:t>
                      </a:r>
                      <a:r>
                        <a:rPr lang="en-US" altLang="ko-KR" sz="1100" b="1" kern="0" spc="-2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100" b="1" kern="0" spc="-2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속도</a:t>
                      </a:r>
                      <a:endParaRPr lang="ko-KR" sz="1100" b="1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알림음 </a:t>
                      </a:r>
                      <a:r>
                        <a:rPr lang="ko-KR" sz="1000" kern="0" spc="-2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표본</a:t>
                      </a:r>
                      <a:r>
                        <a:rPr lang="en-US" altLang="ko-KR" sz="1000" kern="0" spc="-2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000" kern="0" spc="-2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속도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UINT16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8000, 16000, 64000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8000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8000 Hz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854835"/>
                  </a:ext>
                </a:extLst>
              </a:tr>
              <a:tr h="181850">
                <a:tc rowSpan="8"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100" b="1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톤</a:t>
                      </a:r>
                      <a:r>
                        <a:rPr lang="en-US" sz="1100" b="1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1</a:t>
                      </a:r>
                      <a:endParaRPr lang="ko-KR" sz="1100" b="1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주파수</a:t>
                      </a: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1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UINT16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 ~ 3400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440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440 Hz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743821"/>
                  </a:ext>
                </a:extLst>
              </a:tr>
              <a:tr h="1818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단위</a:t>
                      </a: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(Hz)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903197"/>
                  </a:ext>
                </a:extLst>
              </a:tr>
              <a:tr h="1818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주파수</a:t>
                      </a: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2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UINT16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 ~ 3400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480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480 Hz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027741"/>
                  </a:ext>
                </a:extLst>
              </a:tr>
              <a:tr h="1818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단위</a:t>
                      </a: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(Hz)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801299"/>
                  </a:ext>
                </a:extLst>
              </a:tr>
              <a:tr h="3545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두 개의 주파수 </a:t>
                      </a:r>
                      <a:r>
                        <a:rPr lang="ko-KR" sz="1000" kern="0" spc="-2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합성</a:t>
                      </a:r>
                      <a:r>
                        <a:rPr lang="en-US" altLang="ko-KR" sz="1000" kern="0" spc="-2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000" kern="0" spc="-2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방법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UINT16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0x01, 0x02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0x01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Add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713934"/>
                  </a:ext>
                </a:extLst>
              </a:tr>
              <a:tr h="1818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톤</a:t>
                      </a: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On </a:t>
                      </a:r>
                      <a:r>
                        <a:rPr lang="ko-KR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시간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UINT16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 ~ 65535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1000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1000 ms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908547"/>
                  </a:ext>
                </a:extLst>
              </a:tr>
              <a:tr h="1818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단위</a:t>
                      </a: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(ms)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821013"/>
                  </a:ext>
                </a:extLst>
              </a:tr>
              <a:tr h="1818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톤 주기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UINT16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 ~ 8000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8000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samples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174717"/>
                  </a:ext>
                </a:extLst>
              </a:tr>
              <a:tr h="181850">
                <a:tc rowSpan="8"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100" b="1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톤 </a:t>
                      </a:r>
                      <a:r>
                        <a:rPr lang="en-US" sz="1100" b="1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주파수</a:t>
                      </a: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1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UINT16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 ~ 3400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묵음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039360"/>
                  </a:ext>
                </a:extLst>
              </a:tr>
              <a:tr h="1818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단위</a:t>
                      </a: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(Hz)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667307"/>
                  </a:ext>
                </a:extLst>
              </a:tr>
              <a:tr h="1818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주파수</a:t>
                      </a: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2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UINT16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 ~ 3400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묵음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208415"/>
                  </a:ext>
                </a:extLst>
              </a:tr>
              <a:tr h="1818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단위</a:t>
                      </a: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(Hz)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960416"/>
                  </a:ext>
                </a:extLst>
              </a:tr>
              <a:tr h="3545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두 개의 주파수 </a:t>
                      </a:r>
                      <a:r>
                        <a:rPr lang="ko-KR" sz="1000" kern="0" spc="-2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합성</a:t>
                      </a:r>
                      <a:r>
                        <a:rPr lang="en-US" altLang="ko-KR" sz="1000" kern="0" spc="-2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000" kern="0" spc="-2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방법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UINT16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0x01, 0x02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0x01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Add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764843"/>
                  </a:ext>
                </a:extLst>
              </a:tr>
              <a:tr h="1818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톤</a:t>
                      </a: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On </a:t>
                      </a:r>
                      <a:r>
                        <a:rPr lang="ko-KR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시간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UINT16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 ~ 65535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3000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3000 ms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446871"/>
                  </a:ext>
                </a:extLst>
              </a:tr>
              <a:tr h="1818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단위</a:t>
                      </a: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(ms)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081481"/>
                  </a:ext>
                </a:extLst>
              </a:tr>
              <a:tr h="1818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ko-KR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톤 주기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UINT16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 ~ 8000</a:t>
                      </a:r>
                      <a:endParaRPr lang="ko-KR" sz="1000" kern="0" spc="-2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8000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1257300" algn="l"/>
                        </a:tabLst>
                      </a:pPr>
                      <a:r>
                        <a:rPr lang="en-US" sz="1000" kern="0" spc="-2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samples</a:t>
                      </a:r>
                      <a:endParaRPr lang="ko-KR" sz="1000" kern="0" spc="-2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42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18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023725"/>
              </p:ext>
            </p:extLst>
          </p:nvPr>
        </p:nvGraphicFramePr>
        <p:xfrm>
          <a:off x="590466" y="1052736"/>
          <a:ext cx="8393659" cy="519968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32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1529">
                  <a:extLst>
                    <a:ext uri="{9D8B030D-6E8A-4147-A177-3AD203B41FA5}">
                      <a16:colId xmlns:a16="http://schemas.microsoft.com/office/drawing/2014/main" val="10488246"/>
                    </a:ext>
                  </a:extLst>
                </a:gridCol>
                <a:gridCol w="352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191">
                  <a:extLst>
                    <a:ext uri="{9D8B030D-6E8A-4147-A177-3AD203B41FA5}">
                      <a16:colId xmlns:a16="http://schemas.microsoft.com/office/drawing/2014/main" val="2893524600"/>
                    </a:ext>
                  </a:extLst>
                </a:gridCol>
                <a:gridCol w="352188">
                  <a:extLst>
                    <a:ext uri="{9D8B030D-6E8A-4147-A177-3AD203B41FA5}">
                      <a16:colId xmlns:a16="http://schemas.microsoft.com/office/drawing/2014/main" val="3365550624"/>
                    </a:ext>
                  </a:extLst>
                </a:gridCol>
                <a:gridCol w="3521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2191">
                  <a:extLst>
                    <a:ext uri="{9D8B030D-6E8A-4147-A177-3AD203B41FA5}">
                      <a16:colId xmlns:a16="http://schemas.microsoft.com/office/drawing/2014/main" val="552472376"/>
                    </a:ext>
                  </a:extLst>
                </a:gridCol>
                <a:gridCol w="352188">
                  <a:extLst>
                    <a:ext uri="{9D8B030D-6E8A-4147-A177-3AD203B41FA5}">
                      <a16:colId xmlns:a16="http://schemas.microsoft.com/office/drawing/2014/main" val="3327626151"/>
                    </a:ext>
                  </a:extLst>
                </a:gridCol>
                <a:gridCol w="3521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2191">
                  <a:extLst>
                    <a:ext uri="{9D8B030D-6E8A-4147-A177-3AD203B41FA5}">
                      <a16:colId xmlns:a16="http://schemas.microsoft.com/office/drawing/2014/main" val="579163858"/>
                    </a:ext>
                  </a:extLst>
                </a:gridCol>
                <a:gridCol w="352188">
                  <a:extLst>
                    <a:ext uri="{9D8B030D-6E8A-4147-A177-3AD203B41FA5}">
                      <a16:colId xmlns:a16="http://schemas.microsoft.com/office/drawing/2014/main" val="1573296551"/>
                    </a:ext>
                  </a:extLst>
                </a:gridCol>
                <a:gridCol w="3521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2191">
                  <a:extLst>
                    <a:ext uri="{9D8B030D-6E8A-4147-A177-3AD203B41FA5}">
                      <a16:colId xmlns:a16="http://schemas.microsoft.com/office/drawing/2014/main" val="1316807114"/>
                    </a:ext>
                  </a:extLst>
                </a:gridCol>
                <a:gridCol w="352188">
                  <a:extLst>
                    <a:ext uri="{9D8B030D-6E8A-4147-A177-3AD203B41FA5}">
                      <a16:colId xmlns:a16="http://schemas.microsoft.com/office/drawing/2014/main" val="1331994693"/>
                    </a:ext>
                  </a:extLst>
                </a:gridCol>
                <a:gridCol w="3521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2191">
                  <a:extLst>
                    <a:ext uri="{9D8B030D-6E8A-4147-A177-3AD203B41FA5}">
                      <a16:colId xmlns:a16="http://schemas.microsoft.com/office/drawing/2014/main" val="3517288890"/>
                    </a:ext>
                  </a:extLst>
                </a:gridCol>
                <a:gridCol w="352188">
                  <a:extLst>
                    <a:ext uri="{9D8B030D-6E8A-4147-A177-3AD203B41FA5}">
                      <a16:colId xmlns:a16="http://schemas.microsoft.com/office/drawing/2014/main" val="4196510436"/>
                    </a:ext>
                  </a:extLst>
                </a:gridCol>
                <a:gridCol w="3521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191">
                  <a:extLst>
                    <a:ext uri="{9D8B030D-6E8A-4147-A177-3AD203B41FA5}">
                      <a16:colId xmlns:a16="http://schemas.microsoft.com/office/drawing/2014/main" val="1652921343"/>
                    </a:ext>
                  </a:extLst>
                </a:gridCol>
                <a:gridCol w="352188">
                  <a:extLst>
                    <a:ext uri="{9D8B030D-6E8A-4147-A177-3AD203B41FA5}">
                      <a16:colId xmlns:a16="http://schemas.microsoft.com/office/drawing/2014/main" val="4264167309"/>
                    </a:ext>
                  </a:extLst>
                </a:gridCol>
              </a:tblGrid>
              <a:tr h="238548">
                <a:tc rowSpan="3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033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1Q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2Q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3Q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4Q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1Q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2Q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950184"/>
                  </a:ext>
                </a:extLst>
              </a:tr>
              <a:tr h="15903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192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-80" baseline="0" dirty="0" err="1" smtClean="0">
                          <a:ln w="317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마일스톤</a:t>
                      </a:r>
                      <a:endParaRPr lang="ko-KR" altLang="en-US" sz="1000" b="1" spc="-80" baseline="0" dirty="0">
                        <a:ln w="317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-80" baseline="0" dirty="0" smtClean="0">
                          <a:ln w="317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Kick-Off</a:t>
                      </a:r>
                      <a:endParaRPr lang="ko-KR" altLang="en-US" sz="1000" b="1" spc="-80" baseline="0" dirty="0">
                        <a:ln w="317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1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spc="-80" baseline="0" dirty="0">
                        <a:ln w="317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-80" baseline="0" dirty="0" smtClean="0">
                          <a:ln w="317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SRR</a:t>
                      </a:r>
                      <a:endParaRPr lang="ko-KR" altLang="en-US" sz="1000" b="1" spc="-80" baseline="0" dirty="0">
                        <a:ln w="317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1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spc="-80" baseline="0" dirty="0">
                        <a:ln w="317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-80" baseline="0" dirty="0" smtClean="0">
                          <a:ln w="317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PDR</a:t>
                      </a:r>
                      <a:endParaRPr lang="ko-KR" altLang="en-US" sz="1000" b="1" spc="-80" baseline="0" dirty="0">
                        <a:ln w="317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22527"/>
                  </a:ext>
                </a:extLst>
              </a:tr>
              <a:tr h="2901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spc="-80" baseline="0" dirty="0">
                        <a:ln w="317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-80" baseline="0" dirty="0" err="1" smtClean="0">
                          <a:ln w="317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진도평가</a:t>
                      </a:r>
                      <a:endParaRPr lang="ko-KR" altLang="en-US" sz="1000" b="1" spc="-80" baseline="0" dirty="0">
                        <a:ln w="317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022310"/>
                  </a:ext>
                </a:extLst>
              </a:tr>
              <a:tr h="2901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spc="-80" baseline="0" dirty="0">
                        <a:ln w="317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-80" baseline="0" dirty="0" smtClean="0">
                          <a:ln w="317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CDR</a:t>
                      </a:r>
                      <a:endParaRPr lang="ko-KR" altLang="en-US" sz="1000" b="1" spc="-80" baseline="0" dirty="0">
                        <a:ln w="317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328311"/>
                  </a:ext>
                </a:extLst>
              </a:tr>
              <a:tr h="2901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spc="-80" baseline="0" dirty="0">
                        <a:ln w="317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-80" baseline="0" dirty="0" err="1" smtClean="0">
                          <a:ln w="317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시제입고</a:t>
                      </a:r>
                      <a:endParaRPr lang="ko-KR" altLang="en-US" sz="1000" b="1" spc="-80" baseline="0" dirty="0">
                        <a:ln w="317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7458"/>
                  </a:ext>
                </a:extLst>
              </a:tr>
              <a:tr h="2901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spc="-80" baseline="0" dirty="0">
                        <a:ln w="317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-80" baseline="0" dirty="0" smtClean="0">
                          <a:ln w="317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통합</a:t>
                      </a:r>
                      <a:r>
                        <a:rPr lang="en-US" altLang="ko-KR" sz="1000" b="1" spc="-80" baseline="0" dirty="0" smtClean="0">
                          <a:ln w="317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(ICS+ICSTE)</a:t>
                      </a:r>
                      <a:endParaRPr lang="ko-KR" altLang="en-US" sz="1000" b="1" spc="-80" baseline="0" dirty="0">
                        <a:ln w="317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345335"/>
                  </a:ext>
                </a:extLst>
              </a:tr>
              <a:tr h="2901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spc="-80" baseline="0" dirty="0">
                        <a:ln w="317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-80" baseline="0" dirty="0" err="1" smtClean="0">
                          <a:ln w="317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개발종료</a:t>
                      </a:r>
                      <a:endParaRPr lang="ko-KR" altLang="en-US" sz="1000" b="1" spc="-80" baseline="0" dirty="0">
                        <a:ln w="317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628109"/>
                  </a:ext>
                </a:extLst>
              </a:tr>
              <a:tr h="290192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-80" baseline="0" dirty="0" err="1" smtClean="0">
                          <a:ln w="317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인터콤연동시험장비개발일정</a:t>
                      </a:r>
                      <a:endParaRPr lang="ko-KR" altLang="en-US" sz="1000" b="1" spc="-80" baseline="0" dirty="0">
                        <a:ln w="317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-80" baseline="0" dirty="0" smtClean="0">
                          <a:ln w="317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개념설계</a:t>
                      </a:r>
                      <a:endParaRPr lang="ko-KR" altLang="en-US" sz="1000" b="1" spc="-80" baseline="0" dirty="0">
                        <a:ln w="317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58910"/>
                  </a:ext>
                </a:extLst>
              </a:tr>
              <a:tr h="2901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spc="-80" baseline="0" dirty="0">
                        <a:ln w="317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-80" baseline="0" dirty="0" smtClean="0">
                          <a:ln w="317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기본설계</a:t>
                      </a:r>
                      <a:endParaRPr lang="ko-KR" altLang="en-US" sz="1000" b="1" spc="-80" baseline="0" dirty="0">
                        <a:ln w="317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766298"/>
                  </a:ext>
                </a:extLst>
              </a:tr>
              <a:tr h="2901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spc="-80" baseline="0" dirty="0">
                        <a:ln w="317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-80" baseline="0" dirty="0" smtClean="0">
                          <a:ln w="317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상세설계</a:t>
                      </a:r>
                      <a:endParaRPr lang="ko-KR" altLang="en-US" sz="1000" b="1" spc="-80" baseline="0" dirty="0">
                        <a:ln w="317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30769"/>
                  </a:ext>
                </a:extLst>
              </a:tr>
              <a:tr h="2901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spc="-80" baseline="0" dirty="0">
                        <a:ln w="317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-80" baseline="0" dirty="0" smtClean="0">
                          <a:ln w="317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시제 제작</a:t>
                      </a:r>
                      <a:endParaRPr lang="ko-KR" altLang="en-US" sz="1000" b="1" spc="-80" baseline="0" dirty="0">
                        <a:ln w="317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327439"/>
                  </a:ext>
                </a:extLst>
              </a:tr>
              <a:tr h="2901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spc="-80" baseline="0" dirty="0">
                        <a:ln w="317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-80" baseline="0" dirty="0" err="1" smtClean="0">
                          <a:ln w="317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통합시험</a:t>
                      </a:r>
                      <a:endParaRPr lang="ko-KR" altLang="en-US" sz="1000" b="1" spc="-80" baseline="0" dirty="0">
                        <a:ln w="317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794417"/>
                  </a:ext>
                </a:extLst>
              </a:tr>
              <a:tr h="2901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spc="-80" baseline="0" dirty="0">
                        <a:ln w="317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-80" baseline="0" dirty="0" err="1" smtClean="0">
                          <a:ln w="317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연동시험</a:t>
                      </a:r>
                      <a:r>
                        <a:rPr lang="en-US" altLang="ko-KR" sz="1000" b="1" spc="-80" baseline="0" dirty="0" smtClean="0">
                          <a:ln w="317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1" spc="-80" baseline="0" dirty="0" smtClean="0">
                          <a:ln w="317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성능시험</a:t>
                      </a:r>
                      <a:r>
                        <a:rPr lang="en-US" altLang="ko-KR" sz="1000" b="1" spc="-80" baseline="0" dirty="0" smtClean="0">
                          <a:ln w="317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1" spc="-80" baseline="0" dirty="0" err="1" smtClean="0">
                          <a:ln w="317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개발종료</a:t>
                      </a:r>
                      <a:endParaRPr lang="ko-KR" altLang="en-US" sz="1000" b="1" spc="-80" baseline="0" dirty="0">
                        <a:ln w="317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223212"/>
                  </a:ext>
                </a:extLst>
              </a:tr>
              <a:tr h="2901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spc="-80" baseline="0" dirty="0">
                        <a:ln w="317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-80" baseline="0" dirty="0" err="1" smtClean="0">
                          <a:ln w="317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개발산출물</a:t>
                      </a:r>
                      <a:endParaRPr lang="ko-KR" altLang="en-US" sz="1000" b="1" spc="-80" baseline="0" dirty="0">
                        <a:ln w="317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919614"/>
                  </a:ext>
                </a:extLst>
              </a:tr>
              <a:tr h="2901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spc="-80" baseline="0" dirty="0">
                        <a:ln w="317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pc="-80" baseline="0" dirty="0" smtClean="0">
                          <a:ln w="317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인터콤 연동시험장비 개발</a:t>
                      </a:r>
                      <a:endParaRPr lang="ko-KR" altLang="en-US" sz="1000" b="1" spc="-80" baseline="0" dirty="0">
                        <a:ln w="317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641190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811787" y="1813030"/>
            <a:ext cx="5814875" cy="0"/>
          </a:xfrm>
          <a:prstGeom prst="line">
            <a:avLst/>
          </a:prstGeom>
          <a:ln w="12700">
            <a:solidFill>
              <a:srgbClr val="0070C0"/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H="1">
            <a:off x="8597934" y="1813030"/>
            <a:ext cx="28877" cy="0"/>
          </a:xfrm>
          <a:prstGeom prst="line">
            <a:avLst/>
          </a:prstGeom>
          <a:ln w="12700">
            <a:solidFill>
              <a:srgbClr val="0070C0"/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17"/>
          <p:cNvSpPr>
            <a:spLocks noChangeArrowheads="1"/>
          </p:cNvSpPr>
          <p:nvPr/>
        </p:nvSpPr>
        <p:spPr bwMode="auto">
          <a:xfrm>
            <a:off x="2617854" y="2478607"/>
            <a:ext cx="431032" cy="5129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41188" tIns="0" rIns="41188" bIns="0">
            <a:spAutoFit/>
          </a:bodyPr>
          <a:lstStyle/>
          <a:p>
            <a:pPr lvl="0" algn="ctr" defTabSz="1463905">
              <a:lnSpc>
                <a:spcPts val="400"/>
              </a:lnSpc>
              <a:defRPr/>
            </a:pPr>
            <a:r>
              <a:rPr lang="en-US" altLang="ko-KR" sz="700" b="1" kern="0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Kick-Off</a:t>
            </a:r>
          </a:p>
        </p:txBody>
      </p:sp>
      <p:sp>
        <p:nvSpPr>
          <p:cNvPr id="8" name="AutoShape 842"/>
          <p:cNvSpPr>
            <a:spLocks noChangeArrowheads="1"/>
          </p:cNvSpPr>
          <p:nvPr/>
        </p:nvSpPr>
        <p:spPr bwMode="auto">
          <a:xfrm rot="10800000">
            <a:off x="2761624" y="2550615"/>
            <a:ext cx="107950" cy="10795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ts val="400"/>
              </a:lnSpc>
            </a:pPr>
            <a:endParaRPr lang="ko-KR" altLang="en-US" b="1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17"/>
          <p:cNvSpPr>
            <a:spLocks noChangeArrowheads="1"/>
          </p:cNvSpPr>
          <p:nvPr/>
        </p:nvSpPr>
        <p:spPr bwMode="auto">
          <a:xfrm>
            <a:off x="4395208" y="2655973"/>
            <a:ext cx="528815" cy="15645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41188" tIns="0" rIns="41188" bIns="0">
            <a:spAutoFit/>
          </a:bodyPr>
          <a:lstStyle/>
          <a:p>
            <a:pPr lvl="0" defTabSz="1463905">
              <a:lnSpc>
                <a:spcPts val="400"/>
              </a:lnSpc>
              <a:defRPr/>
            </a:pPr>
            <a:r>
              <a:rPr lang="en-US" altLang="ko-KR" sz="700" b="1" kern="0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SRR</a:t>
            </a:r>
            <a:endParaRPr lang="en-US" altLang="ko-KR" sz="700" b="1" kern="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defTabSz="1463905">
              <a:lnSpc>
                <a:spcPts val="400"/>
              </a:lnSpc>
              <a:defRPr/>
            </a:pPr>
            <a:r>
              <a:rPr lang="en-US" altLang="ko-KR" sz="700" b="1" kern="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en-US" altLang="ko-KR" sz="700" b="1" kern="0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'20.06.25)</a:t>
            </a:r>
            <a:endParaRPr kumimoji="0" lang="ko-KR" altLang="en-US" sz="700" b="1" kern="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0" name="AutoShape 842"/>
          <p:cNvSpPr>
            <a:spLocks noChangeArrowheads="1"/>
          </p:cNvSpPr>
          <p:nvPr/>
        </p:nvSpPr>
        <p:spPr bwMode="auto">
          <a:xfrm rot="10800000">
            <a:off x="4605623" y="2816993"/>
            <a:ext cx="107950" cy="10795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ts val="400"/>
              </a:lnSpc>
            </a:pPr>
            <a:endParaRPr lang="ko-KR" altLang="en-US" b="1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Rectangle 117"/>
          <p:cNvSpPr>
            <a:spLocks noChangeArrowheads="1"/>
          </p:cNvSpPr>
          <p:nvPr/>
        </p:nvSpPr>
        <p:spPr bwMode="auto">
          <a:xfrm>
            <a:off x="5928066" y="3357004"/>
            <a:ext cx="402178" cy="15645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41188" tIns="0" rIns="41188" bIns="0">
            <a:spAutoFit/>
          </a:bodyPr>
          <a:lstStyle/>
          <a:p>
            <a:pPr lvl="0" defTabSz="1463905">
              <a:lnSpc>
                <a:spcPts val="400"/>
              </a:lnSpc>
              <a:defRPr/>
            </a:pPr>
            <a:r>
              <a:rPr lang="en-US" altLang="ko-KR" sz="700" b="1" kern="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</a:t>
            </a:r>
            <a:r>
              <a:rPr lang="en-US" altLang="ko-KR" sz="700" b="1" kern="0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DR</a:t>
            </a:r>
            <a:endParaRPr lang="en-US" altLang="ko-KR" sz="700" b="1" kern="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defTabSz="1463905">
              <a:lnSpc>
                <a:spcPts val="400"/>
              </a:lnSpc>
              <a:defRPr/>
            </a:pPr>
            <a:r>
              <a:rPr lang="en-US" altLang="ko-KR" sz="700" b="1" kern="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en-US" altLang="ko-KR" sz="700" b="1" kern="0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'20.10)</a:t>
            </a:r>
            <a:endParaRPr kumimoji="0" lang="ko-KR" altLang="en-US" sz="700" b="1" kern="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AutoShape 842"/>
          <p:cNvSpPr>
            <a:spLocks noChangeArrowheads="1"/>
          </p:cNvSpPr>
          <p:nvPr/>
        </p:nvSpPr>
        <p:spPr bwMode="auto">
          <a:xfrm rot="10800000">
            <a:off x="6075163" y="3537074"/>
            <a:ext cx="107950" cy="10795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ts val="400"/>
              </a:lnSpc>
            </a:pPr>
            <a:endParaRPr lang="ko-KR" altLang="en-US" b="1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AutoShape 842"/>
          <p:cNvSpPr>
            <a:spLocks noChangeArrowheads="1"/>
          </p:cNvSpPr>
          <p:nvPr/>
        </p:nvSpPr>
        <p:spPr bwMode="auto">
          <a:xfrm rot="10800000">
            <a:off x="7168579" y="4113138"/>
            <a:ext cx="107950" cy="10795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ts val="400"/>
              </a:lnSpc>
            </a:pPr>
            <a:endParaRPr lang="ko-KR" altLang="en-US" b="1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Rectangle 117"/>
          <p:cNvSpPr>
            <a:spLocks noChangeArrowheads="1"/>
          </p:cNvSpPr>
          <p:nvPr/>
        </p:nvSpPr>
        <p:spPr bwMode="auto">
          <a:xfrm>
            <a:off x="5419511" y="2852947"/>
            <a:ext cx="402178" cy="15645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41188" tIns="0" rIns="41188" bIns="0">
            <a:spAutoFit/>
          </a:bodyPr>
          <a:lstStyle/>
          <a:p>
            <a:pPr lvl="0" defTabSz="1463905">
              <a:lnSpc>
                <a:spcPts val="400"/>
              </a:lnSpc>
              <a:defRPr/>
            </a:pPr>
            <a:r>
              <a:rPr lang="en-US" altLang="ko-KR" sz="700" b="1" kern="0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PDR</a:t>
            </a:r>
            <a:endParaRPr lang="en-US" altLang="ko-KR" sz="700" b="1" kern="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defTabSz="1463905">
              <a:lnSpc>
                <a:spcPts val="400"/>
              </a:lnSpc>
              <a:defRPr/>
            </a:pPr>
            <a:r>
              <a:rPr lang="en-US" altLang="ko-KR" sz="700" b="1" kern="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en-US" altLang="ko-KR" sz="700" b="1" kern="0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'20.09)</a:t>
            </a:r>
            <a:endParaRPr kumimoji="0" lang="ko-KR" altLang="en-US" sz="700" b="1" kern="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5" name="AutoShape 842"/>
          <p:cNvSpPr>
            <a:spLocks noChangeArrowheads="1"/>
          </p:cNvSpPr>
          <p:nvPr/>
        </p:nvSpPr>
        <p:spPr bwMode="auto">
          <a:xfrm rot="10800000">
            <a:off x="5566608" y="3033017"/>
            <a:ext cx="107950" cy="10795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ts val="400"/>
              </a:lnSpc>
            </a:pPr>
            <a:endParaRPr lang="ko-KR" altLang="en-US" b="1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Rectangle 117"/>
          <p:cNvSpPr>
            <a:spLocks noChangeArrowheads="1"/>
          </p:cNvSpPr>
          <p:nvPr/>
        </p:nvSpPr>
        <p:spPr bwMode="auto">
          <a:xfrm>
            <a:off x="5554589" y="3204110"/>
            <a:ext cx="508555" cy="5802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41188" tIns="0" rIns="41188" bIns="0">
            <a:spAutoFit/>
          </a:bodyPr>
          <a:lstStyle/>
          <a:p>
            <a:pPr lvl="0" defTabSz="1463905">
              <a:lnSpc>
                <a:spcPts val="400"/>
              </a:lnSpc>
              <a:defRPr/>
            </a:pPr>
            <a:r>
              <a:rPr lang="ko-KR" altLang="en-US" sz="700" b="1" kern="0" dirty="0" err="1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진도평가</a:t>
            </a:r>
            <a:endParaRPr kumimoji="0" lang="ko-KR" altLang="en-US" sz="700" b="1" kern="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7" name="AutoShape 842"/>
          <p:cNvSpPr>
            <a:spLocks noChangeArrowheads="1"/>
          </p:cNvSpPr>
          <p:nvPr/>
        </p:nvSpPr>
        <p:spPr bwMode="auto">
          <a:xfrm rot="10800000">
            <a:off x="5751925" y="3283714"/>
            <a:ext cx="107950" cy="10795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ts val="400"/>
              </a:lnSpc>
            </a:pPr>
            <a:endParaRPr lang="ko-KR" altLang="en-US" b="1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Rectangle 117"/>
          <p:cNvSpPr>
            <a:spLocks noChangeArrowheads="1"/>
          </p:cNvSpPr>
          <p:nvPr/>
        </p:nvSpPr>
        <p:spPr bwMode="auto">
          <a:xfrm>
            <a:off x="6478711" y="3611128"/>
            <a:ext cx="442253" cy="15645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41188" tIns="0" rIns="41188" bIns="0">
            <a:spAutoFit/>
          </a:bodyPr>
          <a:lstStyle/>
          <a:p>
            <a:pPr lvl="0" defTabSz="1463905">
              <a:lnSpc>
                <a:spcPts val="400"/>
              </a:lnSpc>
              <a:defRPr/>
            </a:pPr>
            <a:r>
              <a:rPr lang="ko-KR" altLang="en-US" sz="700" b="1" kern="0" dirty="0" err="1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시제입고</a:t>
            </a:r>
            <a:endParaRPr lang="en-US" altLang="ko-KR" sz="700" b="1" kern="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defTabSz="1463905">
              <a:lnSpc>
                <a:spcPts val="400"/>
              </a:lnSpc>
              <a:defRPr/>
            </a:pPr>
            <a:r>
              <a:rPr lang="en-US" altLang="ko-KR" sz="700" b="1" kern="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en-US" altLang="ko-KR" sz="700" b="1" kern="0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'20.12)</a:t>
            </a:r>
            <a:endParaRPr kumimoji="0" lang="ko-KR" altLang="en-US" sz="700" b="1" kern="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9" name="AutoShape 842"/>
          <p:cNvSpPr>
            <a:spLocks noChangeArrowheads="1"/>
          </p:cNvSpPr>
          <p:nvPr/>
        </p:nvSpPr>
        <p:spPr bwMode="auto">
          <a:xfrm rot="10800000">
            <a:off x="6645845" y="3753098"/>
            <a:ext cx="107950" cy="10795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ts val="400"/>
              </a:lnSpc>
            </a:pPr>
            <a:endParaRPr lang="ko-KR" altLang="en-US" b="1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Rectangle 117"/>
          <p:cNvSpPr>
            <a:spLocks noChangeArrowheads="1"/>
          </p:cNvSpPr>
          <p:nvPr/>
        </p:nvSpPr>
        <p:spPr bwMode="auto">
          <a:xfrm>
            <a:off x="6967733" y="3917196"/>
            <a:ext cx="532021" cy="15645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41188" tIns="0" rIns="41188" bIns="0">
            <a:spAutoFit/>
          </a:bodyPr>
          <a:lstStyle/>
          <a:p>
            <a:pPr lvl="0" defTabSz="1463905">
              <a:lnSpc>
                <a:spcPts val="400"/>
              </a:lnSpc>
              <a:defRPr/>
            </a:pPr>
            <a:r>
              <a:rPr lang="ko-KR" altLang="en-US" sz="700" b="1" kern="0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시스템통합</a:t>
            </a:r>
            <a:endParaRPr lang="en-US" altLang="ko-KR" sz="700" b="1" kern="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defTabSz="1463905">
              <a:lnSpc>
                <a:spcPts val="400"/>
              </a:lnSpc>
              <a:defRPr/>
            </a:pPr>
            <a:r>
              <a:rPr lang="en-US" altLang="ko-KR" sz="700" b="1" kern="0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en-US" altLang="ko-KR" sz="700" b="1" kern="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'21.2</a:t>
            </a:r>
            <a:r>
              <a:rPr lang="en-US" altLang="ko-KR" sz="700" b="1" kern="0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kumimoji="0" lang="ko-KR" altLang="en-US" sz="700" b="1" kern="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1" name="AutoShape 842"/>
          <p:cNvSpPr>
            <a:spLocks noChangeArrowheads="1"/>
          </p:cNvSpPr>
          <p:nvPr/>
        </p:nvSpPr>
        <p:spPr bwMode="auto">
          <a:xfrm rot="10800000">
            <a:off x="8577965" y="4473177"/>
            <a:ext cx="107950" cy="10795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ts val="400"/>
              </a:lnSpc>
            </a:pPr>
            <a:endParaRPr lang="ko-KR" altLang="en-US" b="1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Rectangle 117"/>
          <p:cNvSpPr>
            <a:spLocks noChangeArrowheads="1"/>
          </p:cNvSpPr>
          <p:nvPr/>
        </p:nvSpPr>
        <p:spPr bwMode="auto">
          <a:xfrm>
            <a:off x="8422002" y="4277235"/>
            <a:ext cx="442253" cy="15645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41188" tIns="0" rIns="41188" bIns="0">
            <a:spAutoFit/>
          </a:bodyPr>
          <a:lstStyle/>
          <a:p>
            <a:pPr lvl="0" defTabSz="1463905">
              <a:lnSpc>
                <a:spcPts val="400"/>
              </a:lnSpc>
              <a:defRPr/>
            </a:pPr>
            <a:r>
              <a:rPr lang="ko-KR" altLang="en-US" sz="700" b="1" kern="0" dirty="0" err="1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개발종료</a:t>
            </a:r>
            <a:endParaRPr lang="en-US" altLang="ko-KR" sz="700" b="1" kern="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defTabSz="1463905">
              <a:lnSpc>
                <a:spcPts val="400"/>
              </a:lnSpc>
              <a:defRPr/>
            </a:pPr>
            <a:r>
              <a:rPr lang="en-US" altLang="ko-KR" sz="700" b="1" kern="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('21.5</a:t>
            </a:r>
            <a:r>
              <a:rPr lang="en-US" altLang="ko-KR" sz="700" b="1" kern="0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kumimoji="0" lang="ko-KR" altLang="en-US" sz="700" b="1" kern="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2821944" y="4117286"/>
            <a:ext cx="1936773" cy="0"/>
          </a:xfrm>
          <a:prstGeom prst="line">
            <a:avLst/>
          </a:prstGeom>
          <a:ln w="12700">
            <a:solidFill>
              <a:srgbClr val="0070C0"/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4726355" y="4117286"/>
            <a:ext cx="28877" cy="0"/>
          </a:xfrm>
          <a:prstGeom prst="line">
            <a:avLst/>
          </a:prstGeom>
          <a:ln w="12700">
            <a:solidFill>
              <a:srgbClr val="0070C0"/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17"/>
          <p:cNvSpPr>
            <a:spLocks noChangeArrowheads="1"/>
          </p:cNvSpPr>
          <p:nvPr/>
        </p:nvSpPr>
        <p:spPr bwMode="auto">
          <a:xfrm>
            <a:off x="2735593" y="3962598"/>
            <a:ext cx="474314" cy="10259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41188" tIns="0" rIns="41188" bIns="0">
            <a:spAutoFit/>
          </a:bodyPr>
          <a:lstStyle/>
          <a:p>
            <a:pPr defTabSz="1463905">
              <a:lnSpc>
                <a:spcPts val="800"/>
              </a:lnSpc>
            </a:pPr>
            <a:r>
              <a:rPr lang="ko-KR" altLang="en-US" sz="7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개념 설계</a:t>
            </a:r>
            <a:endParaRPr lang="ko-KR" altLang="en-US" sz="700" b="1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4755232" y="4422757"/>
            <a:ext cx="359385" cy="0"/>
          </a:xfrm>
          <a:prstGeom prst="line">
            <a:avLst/>
          </a:prstGeom>
          <a:ln w="12700">
            <a:solidFill>
              <a:srgbClr val="0070C0"/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5082761" y="4422757"/>
            <a:ext cx="27750" cy="0"/>
          </a:xfrm>
          <a:prstGeom prst="line">
            <a:avLst/>
          </a:prstGeom>
          <a:ln w="12700">
            <a:solidFill>
              <a:srgbClr val="0070C0"/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17"/>
          <p:cNvSpPr>
            <a:spLocks noChangeArrowheads="1"/>
          </p:cNvSpPr>
          <p:nvPr/>
        </p:nvSpPr>
        <p:spPr bwMode="auto">
          <a:xfrm>
            <a:off x="4640303" y="4268069"/>
            <a:ext cx="474314" cy="10259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41188" tIns="0" rIns="41188" bIns="0">
            <a:spAutoFit/>
          </a:bodyPr>
          <a:lstStyle/>
          <a:p>
            <a:pPr defTabSz="1463905">
              <a:lnSpc>
                <a:spcPts val="800"/>
              </a:lnSpc>
            </a:pPr>
            <a:r>
              <a:rPr lang="ko-KR" altLang="en-US" sz="7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개념 설계</a:t>
            </a:r>
            <a:endParaRPr lang="ko-KR" altLang="en-US" sz="700" b="1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5105091" y="4694644"/>
            <a:ext cx="1575307" cy="0"/>
            <a:chOff x="5105091" y="4694644"/>
            <a:chExt cx="1575307" cy="0"/>
          </a:xfrm>
        </p:grpSpPr>
        <p:cxnSp>
          <p:nvCxnSpPr>
            <p:cNvPr id="29" name="직선 연결선 28"/>
            <p:cNvCxnSpPr/>
            <p:nvPr/>
          </p:nvCxnSpPr>
          <p:spPr>
            <a:xfrm>
              <a:off x="5105091" y="4694644"/>
              <a:ext cx="1068496" cy="0"/>
            </a:xfrm>
            <a:prstGeom prst="line">
              <a:avLst/>
            </a:prstGeom>
            <a:ln w="12700">
              <a:solidFill>
                <a:srgbClr val="0070C0"/>
              </a:solidFill>
              <a:headEnd type="diamon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H="1">
              <a:off x="6130589" y="4694644"/>
              <a:ext cx="549809" cy="0"/>
            </a:xfrm>
            <a:prstGeom prst="line">
              <a:avLst/>
            </a:prstGeom>
            <a:ln w="12700">
              <a:solidFill>
                <a:srgbClr val="0070C0"/>
              </a:solidFill>
              <a:headEnd type="diamon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117"/>
          <p:cNvSpPr>
            <a:spLocks noChangeArrowheads="1"/>
          </p:cNvSpPr>
          <p:nvPr/>
        </p:nvSpPr>
        <p:spPr bwMode="auto">
          <a:xfrm>
            <a:off x="5655587" y="4539956"/>
            <a:ext cx="474314" cy="10259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41188" tIns="0" rIns="41188" bIns="0">
            <a:spAutoFit/>
          </a:bodyPr>
          <a:lstStyle/>
          <a:p>
            <a:pPr defTabSz="1463905">
              <a:lnSpc>
                <a:spcPts val="800"/>
              </a:lnSpc>
            </a:pPr>
            <a:r>
              <a:rPr lang="ko-KR" altLang="en-US" sz="7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상세 설계</a:t>
            </a:r>
            <a:endParaRPr lang="ko-KR" altLang="en-US" sz="700" b="1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6700450" y="4964340"/>
            <a:ext cx="518506" cy="0"/>
          </a:xfrm>
          <a:prstGeom prst="line">
            <a:avLst/>
          </a:prstGeom>
          <a:ln w="12700">
            <a:solidFill>
              <a:srgbClr val="0070C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117"/>
          <p:cNvSpPr>
            <a:spLocks noChangeArrowheads="1"/>
          </p:cNvSpPr>
          <p:nvPr/>
        </p:nvSpPr>
        <p:spPr bwMode="auto">
          <a:xfrm>
            <a:off x="6710140" y="4826694"/>
            <a:ext cx="474314" cy="10259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41188" tIns="0" rIns="41188" bIns="0">
            <a:spAutoFit/>
          </a:bodyPr>
          <a:lstStyle/>
          <a:p>
            <a:pPr defTabSz="1463905">
              <a:lnSpc>
                <a:spcPts val="800"/>
              </a:lnSpc>
            </a:pPr>
            <a:r>
              <a:rPr lang="ko-KR" altLang="en-US" sz="7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시제 제작</a:t>
            </a:r>
            <a:endParaRPr lang="ko-KR" altLang="en-US" sz="700" b="1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7220356" y="5256580"/>
            <a:ext cx="698467" cy="0"/>
          </a:xfrm>
          <a:prstGeom prst="line">
            <a:avLst/>
          </a:prstGeom>
          <a:ln w="12700">
            <a:solidFill>
              <a:srgbClr val="0070C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17"/>
          <p:cNvSpPr>
            <a:spLocks noChangeArrowheads="1"/>
          </p:cNvSpPr>
          <p:nvPr/>
        </p:nvSpPr>
        <p:spPr bwMode="auto">
          <a:xfrm>
            <a:off x="7352172" y="5147596"/>
            <a:ext cx="442254" cy="10259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41188" tIns="0" rIns="41188" bIns="0">
            <a:spAutoFit/>
          </a:bodyPr>
          <a:lstStyle/>
          <a:p>
            <a:pPr defTabSz="1463905">
              <a:lnSpc>
                <a:spcPts val="800"/>
              </a:lnSpc>
            </a:pPr>
            <a:r>
              <a:rPr lang="ko-KR" altLang="en-US" sz="7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통합시험</a:t>
            </a:r>
            <a:endParaRPr lang="ko-KR" altLang="en-US" sz="700" b="1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7574866" y="5608896"/>
            <a:ext cx="1020871" cy="0"/>
          </a:xfrm>
          <a:prstGeom prst="line">
            <a:avLst/>
          </a:prstGeom>
          <a:ln w="12700">
            <a:solidFill>
              <a:srgbClr val="0070C0"/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117"/>
          <p:cNvSpPr>
            <a:spLocks noChangeArrowheads="1"/>
          </p:cNvSpPr>
          <p:nvPr/>
        </p:nvSpPr>
        <p:spPr bwMode="auto">
          <a:xfrm>
            <a:off x="7456456" y="5454208"/>
            <a:ext cx="1272609" cy="10259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41188" tIns="0" rIns="41188" bIns="0">
            <a:spAutoFit/>
          </a:bodyPr>
          <a:lstStyle/>
          <a:p>
            <a:pPr defTabSz="1463905">
              <a:lnSpc>
                <a:spcPts val="800"/>
              </a:lnSpc>
            </a:pPr>
            <a:r>
              <a:rPr lang="ko-KR" altLang="en-US" sz="7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연동시험</a:t>
            </a:r>
            <a:r>
              <a:rPr lang="en-US" altLang="ko-KR" sz="7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7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성능시험</a:t>
            </a:r>
            <a:r>
              <a:rPr lang="en-US" altLang="ko-KR" sz="7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7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개발종료</a:t>
            </a:r>
            <a:endParaRPr lang="ko-KR" altLang="en-US" sz="700" b="1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 flipH="1">
            <a:off x="8595737" y="5608896"/>
            <a:ext cx="28877" cy="0"/>
          </a:xfrm>
          <a:prstGeom prst="line">
            <a:avLst/>
          </a:prstGeom>
          <a:ln w="12700">
            <a:solidFill>
              <a:srgbClr val="0070C0"/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117"/>
          <p:cNvSpPr>
            <a:spLocks noChangeArrowheads="1"/>
          </p:cNvSpPr>
          <p:nvPr/>
        </p:nvSpPr>
        <p:spPr bwMode="auto">
          <a:xfrm>
            <a:off x="7295518" y="5713755"/>
            <a:ext cx="532022" cy="10259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41188" tIns="0" rIns="41188" bIns="0">
            <a:spAutoFit/>
          </a:bodyPr>
          <a:lstStyle/>
          <a:p>
            <a:pPr defTabSz="1463905">
              <a:lnSpc>
                <a:spcPts val="800"/>
              </a:lnSpc>
            </a:pPr>
            <a:r>
              <a:rPr lang="ko-KR" altLang="en-US" sz="700" b="1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개발산출물</a:t>
            </a:r>
            <a:endParaRPr lang="ko-KR" altLang="en-US" sz="700" b="1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 flipH="1">
            <a:off x="7545053" y="5877272"/>
            <a:ext cx="28877" cy="0"/>
          </a:xfrm>
          <a:prstGeom prst="line">
            <a:avLst/>
          </a:prstGeom>
          <a:ln w="12700">
            <a:solidFill>
              <a:srgbClr val="0070C0"/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2659170" y="6152606"/>
            <a:ext cx="5994321" cy="0"/>
          </a:xfrm>
          <a:prstGeom prst="line">
            <a:avLst/>
          </a:prstGeom>
          <a:ln w="12700">
            <a:solidFill>
              <a:srgbClr val="0070C0"/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>
            <a:off x="8609374" y="6152606"/>
            <a:ext cx="28877" cy="0"/>
          </a:xfrm>
          <a:prstGeom prst="line">
            <a:avLst/>
          </a:prstGeom>
          <a:ln w="12700">
            <a:solidFill>
              <a:srgbClr val="0070C0"/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117"/>
          <p:cNvSpPr>
            <a:spLocks noChangeArrowheads="1"/>
          </p:cNvSpPr>
          <p:nvPr/>
        </p:nvSpPr>
        <p:spPr bwMode="auto">
          <a:xfrm>
            <a:off x="4972515" y="5993398"/>
            <a:ext cx="1134751" cy="10259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41188" tIns="0" rIns="41188" bIns="0">
            <a:spAutoFit/>
          </a:bodyPr>
          <a:lstStyle/>
          <a:p>
            <a:pPr defTabSz="1463905">
              <a:lnSpc>
                <a:spcPts val="800"/>
              </a:lnSpc>
            </a:pPr>
            <a:r>
              <a:rPr lang="ko-KR" altLang="en-US" sz="7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인터콤 연동시험장비 개발</a:t>
            </a:r>
            <a:endParaRPr lang="ko-KR" altLang="en-US" sz="700" b="1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6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인터콤 연동시험장비 제작 일정</a:t>
            </a:r>
            <a:endParaRPr lang="en-US" altLang="ko-KR" sz="1800" dirty="0" smtClean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11144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4018" y="1143610"/>
            <a:ext cx="8384612" cy="533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800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AIU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J4 ↔ ICP_J2 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 케이블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사급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marL="180000" algn="l">
              <a:spcBef>
                <a:spcPts val="600"/>
              </a:spcBef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ICP_LIGHTING_PWR_IN, ICP_LIGHTING_RTN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연결 커넥터 정보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108000" indent="-1800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AIU_J3_(RS-422_ETH) :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디버깅 케이블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사급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]</a:t>
            </a:r>
          </a:p>
          <a:p>
            <a:pPr marL="108000" indent="-1800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ICP J3, J4 </a:t>
            </a:r>
          </a:p>
          <a:p>
            <a:pPr marL="465750" indent="-285750" algn="l">
              <a:spcBef>
                <a:spcPts val="600"/>
              </a:spcBef>
              <a:buFont typeface="Wingdings" panose="05000000000000000000" pitchFamily="2" charset="2"/>
              <a:buChar char="è"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PTT GND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없음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465750" indent="-285750" algn="l">
              <a:spcBef>
                <a:spcPts val="600"/>
              </a:spcBef>
              <a:buFont typeface="Wingdings" panose="05000000000000000000" pitchFamily="2" charset="2"/>
              <a:buChar char="è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65750" indent="-285750" algn="l">
              <a:spcBef>
                <a:spcPts val="600"/>
              </a:spcBef>
              <a:buFont typeface="Wingdings" panose="05000000000000000000" pitchFamily="2" charset="2"/>
              <a:buChar char="è"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algn="l">
              <a:spcBef>
                <a:spcPts val="600"/>
              </a:spcBef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65750" indent="-285750" algn="l">
              <a:spcBef>
                <a:spcPts val="600"/>
              </a:spcBef>
              <a:buFont typeface="Wingdings" panose="05000000000000000000" pitchFamily="2" charset="2"/>
              <a:buChar char="è"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65750" indent="-285750" algn="l">
              <a:spcBef>
                <a:spcPts val="600"/>
              </a:spcBef>
              <a:buFont typeface="Wingdings" panose="05000000000000000000" pitchFamily="2" charset="2"/>
              <a:buChar char="è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65750" indent="-285750" algn="l">
              <a:spcBef>
                <a:spcPts val="600"/>
              </a:spcBef>
              <a:buFont typeface="Wingdings" panose="05000000000000000000" pitchFamily="2" charset="2"/>
              <a:buChar char="è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65750" indent="-285750" algn="l">
              <a:spcBef>
                <a:spcPts val="600"/>
              </a:spcBef>
              <a:buFont typeface="Wingdings" panose="05000000000000000000" pitchFamily="2" charset="2"/>
              <a:buChar char="è"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65750" indent="-285750" algn="l">
              <a:spcBef>
                <a:spcPts val="600"/>
              </a:spcBef>
              <a:buFont typeface="Wingdings" panose="05000000000000000000" pitchFamily="2" charset="2"/>
              <a:buChar char="è"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65750" indent="-285750" algn="l">
              <a:spcBef>
                <a:spcPts val="600"/>
              </a:spcBef>
              <a:buFont typeface="Wingdings" panose="05000000000000000000" pitchFamily="2" charset="2"/>
              <a:buChar char="è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08000" indent="-1800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무전기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(ARC-232A)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사급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일정 </a:t>
            </a:r>
            <a:r>
              <a:rPr lang="ko-KR" altLang="en-US" sz="1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요청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08000" indent="-1800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AIU 1553B </a:t>
            </a:r>
            <a:r>
              <a:rPr lang="ko-KR" altLang="en-US" sz="1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통신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ICD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 사항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28060" y="3068960"/>
            <a:ext cx="7296528" cy="2376264"/>
            <a:chOff x="928060" y="3356992"/>
            <a:chExt cx="7296528" cy="237626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8060" y="3356992"/>
              <a:ext cx="7296528" cy="2376264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1639838" y="3905294"/>
              <a:ext cx="227865" cy="330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39838" y="5233376"/>
              <a:ext cx="227865" cy="330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인터콤 연동시험장비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이슈 사항</a:t>
            </a:r>
            <a:endParaRPr lang="ko-KR" altLang="en-US" sz="1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00350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케이블조립체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(</a:t>
            </a:r>
            <a:r>
              <a:rPr lang="en-US" altLang="ko-KR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CA01)</a:t>
            </a:r>
            <a:endParaRPr lang="ko-KR" altLang="en-US" sz="1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rcRect b="7611"/>
          <a:stretch/>
        </p:blipFill>
        <p:spPr>
          <a:xfrm>
            <a:off x="2856790" y="2420889"/>
            <a:ext cx="6565436" cy="2304256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442919" y="1599681"/>
            <a:ext cx="1866501" cy="4709639"/>
            <a:chOff x="260276" y="2564904"/>
            <a:chExt cx="1512168" cy="381557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276" y="2564904"/>
              <a:ext cx="1512168" cy="3815571"/>
            </a:xfrm>
            <a:prstGeom prst="rect">
              <a:avLst/>
            </a:prstGeom>
          </p:spPr>
        </p:pic>
        <p:sp>
          <p:nvSpPr>
            <p:cNvPr id="19" name="타원 18"/>
            <p:cNvSpPr/>
            <p:nvPr/>
          </p:nvSpPr>
          <p:spPr bwMode="auto">
            <a:xfrm>
              <a:off x="755529" y="5163090"/>
              <a:ext cx="144000" cy="144000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 bwMode="auto">
            <a:xfrm>
              <a:off x="726594" y="2958632"/>
              <a:ext cx="144000" cy="144000"/>
            </a:xfrm>
            <a:prstGeom prst="ellipse">
              <a:avLst/>
            </a:prstGeom>
            <a:noFill/>
            <a:ln w="28575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25" name="설명선 3 24"/>
          <p:cNvSpPr/>
          <p:nvPr/>
        </p:nvSpPr>
        <p:spPr bwMode="auto">
          <a:xfrm>
            <a:off x="2889411" y="3107098"/>
            <a:ext cx="576000" cy="576064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100000"/>
              <a:gd name="adj6" fmla="val -16667"/>
              <a:gd name="adj7" fmla="val 303159"/>
              <a:gd name="adj8" fmla="val -290416"/>
            </a:avLst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7" name="설명선 3 26"/>
          <p:cNvSpPr/>
          <p:nvPr/>
        </p:nvSpPr>
        <p:spPr bwMode="auto">
          <a:xfrm>
            <a:off x="8694606" y="2978402"/>
            <a:ext cx="720000" cy="720000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-112725"/>
              <a:gd name="adj6" fmla="val -16667"/>
              <a:gd name="adj7" fmla="val -112632"/>
              <a:gd name="adj8" fmla="val -1039832"/>
            </a:avLst>
          </a:prstGeom>
          <a:noFill/>
          <a:ln w="1905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00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966" y="2276000"/>
            <a:ext cx="6735490" cy="2844803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442919" y="1599681"/>
            <a:ext cx="1866501" cy="4709639"/>
            <a:chOff x="260276" y="2564904"/>
            <a:chExt cx="1512168" cy="381557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276" y="2564904"/>
              <a:ext cx="1512168" cy="3815571"/>
            </a:xfrm>
            <a:prstGeom prst="rect">
              <a:avLst/>
            </a:prstGeom>
          </p:spPr>
        </p:pic>
        <p:sp>
          <p:nvSpPr>
            <p:cNvPr id="6" name="타원 5"/>
            <p:cNvSpPr/>
            <p:nvPr/>
          </p:nvSpPr>
          <p:spPr bwMode="auto">
            <a:xfrm>
              <a:off x="703734" y="5063569"/>
              <a:ext cx="144000" cy="144000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 bwMode="auto">
            <a:xfrm>
              <a:off x="611553" y="2958632"/>
              <a:ext cx="144000" cy="144000"/>
            </a:xfrm>
            <a:prstGeom prst="ellipse">
              <a:avLst/>
            </a:prstGeom>
            <a:noFill/>
            <a:ln w="28575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설명선 3 7"/>
          <p:cNvSpPr/>
          <p:nvPr/>
        </p:nvSpPr>
        <p:spPr bwMode="auto">
          <a:xfrm>
            <a:off x="2841114" y="2413268"/>
            <a:ext cx="720000" cy="720000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100000"/>
              <a:gd name="adj6" fmla="val -16667"/>
              <a:gd name="adj7" fmla="val 319036"/>
              <a:gd name="adj8" fmla="val -236425"/>
            </a:avLst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설명선 3 8"/>
          <p:cNvSpPr/>
          <p:nvPr/>
        </p:nvSpPr>
        <p:spPr bwMode="auto">
          <a:xfrm>
            <a:off x="8896771" y="3249260"/>
            <a:ext cx="540000" cy="540000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-199156"/>
              <a:gd name="adj6" fmla="val -15491"/>
              <a:gd name="adj7" fmla="val -199651"/>
              <a:gd name="adj8" fmla="val -1453353"/>
            </a:avLst>
          </a:prstGeom>
          <a:noFill/>
          <a:ln w="1905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설명선 3 10"/>
          <p:cNvSpPr/>
          <p:nvPr/>
        </p:nvSpPr>
        <p:spPr bwMode="auto">
          <a:xfrm>
            <a:off x="2844640" y="3767035"/>
            <a:ext cx="720000" cy="720000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100000"/>
              <a:gd name="adj6" fmla="val -16667"/>
              <a:gd name="adj7" fmla="val 156318"/>
              <a:gd name="adj8" fmla="val -242379"/>
            </a:avLst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타원 11"/>
          <p:cNvSpPr/>
          <p:nvPr/>
        </p:nvSpPr>
        <p:spPr bwMode="auto">
          <a:xfrm>
            <a:off x="928318" y="4809071"/>
            <a:ext cx="177742" cy="177742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488" y="476672"/>
            <a:ext cx="9433048" cy="5749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케이블조립체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(CA02)</a:t>
            </a:r>
            <a:endParaRPr lang="ko-KR" altLang="en-US" sz="1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82389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862" y="2052643"/>
            <a:ext cx="1694111" cy="42746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78" y="1011113"/>
            <a:ext cx="1836161" cy="530644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810" y="2806328"/>
            <a:ext cx="5544616" cy="1389773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 bwMode="auto">
          <a:xfrm>
            <a:off x="2575942" y="4842391"/>
            <a:ext cx="161584" cy="177742"/>
          </a:xfrm>
          <a:prstGeom prst="ellips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타원 6"/>
          <p:cNvSpPr/>
          <p:nvPr/>
        </p:nvSpPr>
        <p:spPr bwMode="auto">
          <a:xfrm>
            <a:off x="415702" y="1575178"/>
            <a:ext cx="720000" cy="720000"/>
          </a:xfrm>
          <a:prstGeom prst="ellipse">
            <a:avLst/>
          </a:prstGeom>
          <a:noFill/>
          <a:ln w="28575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설명선 3 7"/>
          <p:cNvSpPr/>
          <p:nvPr/>
        </p:nvSpPr>
        <p:spPr bwMode="auto">
          <a:xfrm>
            <a:off x="4448150" y="3284984"/>
            <a:ext cx="540000" cy="540000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100000"/>
              <a:gd name="adj6" fmla="val -16667"/>
              <a:gd name="adj7" fmla="val 295444"/>
              <a:gd name="adj8" fmla="val -318005"/>
            </a:avLst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설명선 3 8"/>
          <p:cNvSpPr/>
          <p:nvPr/>
        </p:nvSpPr>
        <p:spPr bwMode="auto">
          <a:xfrm>
            <a:off x="8789838" y="3268310"/>
            <a:ext cx="540000" cy="540000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-246781"/>
              <a:gd name="adj6" fmla="val -15491"/>
              <a:gd name="adj7" fmla="val -248158"/>
              <a:gd name="adj8" fmla="val -1416752"/>
            </a:avLst>
          </a:prstGeom>
          <a:noFill/>
          <a:ln w="1905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4488" y="476672"/>
            <a:ext cx="9433048" cy="5749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케이블조립체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(CA03)</a:t>
            </a:r>
            <a:endParaRPr lang="ko-KR" altLang="en-US" sz="1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23261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2708920"/>
            <a:ext cx="7135512" cy="15120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442919" y="1599681"/>
            <a:ext cx="1866501" cy="4709639"/>
            <a:chOff x="260276" y="2564904"/>
            <a:chExt cx="1512168" cy="381557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276" y="2564904"/>
              <a:ext cx="1512168" cy="3815571"/>
            </a:xfrm>
            <a:prstGeom prst="rect">
              <a:avLst/>
            </a:prstGeom>
          </p:spPr>
        </p:pic>
        <p:sp>
          <p:nvSpPr>
            <p:cNvPr id="6" name="타원 5"/>
            <p:cNvSpPr/>
            <p:nvPr/>
          </p:nvSpPr>
          <p:spPr bwMode="auto">
            <a:xfrm>
              <a:off x="656967" y="4981090"/>
              <a:ext cx="88527" cy="88527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 bwMode="auto">
            <a:xfrm>
              <a:off x="824764" y="2955887"/>
              <a:ext cx="144000" cy="144000"/>
            </a:xfrm>
            <a:prstGeom prst="ellipse">
              <a:avLst/>
            </a:prstGeom>
            <a:noFill/>
            <a:ln w="28575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설명선 3 7"/>
          <p:cNvSpPr/>
          <p:nvPr/>
        </p:nvSpPr>
        <p:spPr bwMode="auto">
          <a:xfrm>
            <a:off x="3537446" y="3113540"/>
            <a:ext cx="720000" cy="720000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100000"/>
              <a:gd name="adj6" fmla="val -16667"/>
              <a:gd name="adj7" fmla="val 208903"/>
              <a:gd name="adj8" fmla="val -346227"/>
            </a:avLst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설명선 3 8"/>
          <p:cNvSpPr/>
          <p:nvPr/>
        </p:nvSpPr>
        <p:spPr bwMode="auto">
          <a:xfrm>
            <a:off x="8202092" y="3145220"/>
            <a:ext cx="653400" cy="653400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-149591"/>
              <a:gd name="adj6" fmla="val -16341"/>
              <a:gd name="adj7" fmla="val -146884"/>
              <a:gd name="adj8" fmla="val -1054543"/>
            </a:avLst>
          </a:prstGeom>
          <a:noFill/>
          <a:ln w="1905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케이블조립체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(CA04)</a:t>
            </a:r>
            <a:endParaRPr lang="ko-KR" altLang="en-US" sz="1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9269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656" y="2718611"/>
            <a:ext cx="7201581" cy="145718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442919" y="1599681"/>
            <a:ext cx="1866501" cy="4709639"/>
            <a:chOff x="260276" y="2564904"/>
            <a:chExt cx="1512168" cy="381557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276" y="2564904"/>
              <a:ext cx="1512168" cy="3815571"/>
            </a:xfrm>
            <a:prstGeom prst="rect">
              <a:avLst/>
            </a:prstGeom>
          </p:spPr>
        </p:pic>
        <p:sp>
          <p:nvSpPr>
            <p:cNvPr id="6" name="타원 5"/>
            <p:cNvSpPr/>
            <p:nvPr/>
          </p:nvSpPr>
          <p:spPr bwMode="auto">
            <a:xfrm>
              <a:off x="691428" y="4981090"/>
              <a:ext cx="88527" cy="88527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 bwMode="auto">
            <a:xfrm>
              <a:off x="893599" y="2955887"/>
              <a:ext cx="144000" cy="144000"/>
            </a:xfrm>
            <a:prstGeom prst="ellipse">
              <a:avLst/>
            </a:prstGeom>
            <a:noFill/>
            <a:ln w="28575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설명선 3 7"/>
          <p:cNvSpPr/>
          <p:nvPr/>
        </p:nvSpPr>
        <p:spPr bwMode="auto">
          <a:xfrm>
            <a:off x="3537446" y="3113540"/>
            <a:ext cx="720000" cy="720000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100000"/>
              <a:gd name="adj6" fmla="val -16667"/>
              <a:gd name="adj7" fmla="val 208242"/>
              <a:gd name="adj8" fmla="val -340935"/>
            </a:avLst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설명선 3 8"/>
          <p:cNvSpPr/>
          <p:nvPr/>
        </p:nvSpPr>
        <p:spPr bwMode="auto">
          <a:xfrm>
            <a:off x="8202092" y="3145220"/>
            <a:ext cx="653400" cy="653400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-149591"/>
              <a:gd name="adj6" fmla="val -16341"/>
              <a:gd name="adj7" fmla="val -149071"/>
              <a:gd name="adj8" fmla="val -1037414"/>
            </a:avLst>
          </a:prstGeom>
          <a:noFill/>
          <a:ln w="1905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케이블조립체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(CA05)</a:t>
            </a:r>
            <a:endParaRPr lang="ko-KR" altLang="en-US" sz="1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83855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942" y="2262179"/>
            <a:ext cx="6963693" cy="2492897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442919" y="1599681"/>
            <a:ext cx="1866501" cy="4709639"/>
            <a:chOff x="260276" y="2564904"/>
            <a:chExt cx="1512168" cy="381557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276" y="2564904"/>
              <a:ext cx="1512168" cy="3815571"/>
            </a:xfrm>
            <a:prstGeom prst="rect">
              <a:avLst/>
            </a:prstGeom>
          </p:spPr>
        </p:pic>
        <p:sp>
          <p:nvSpPr>
            <p:cNvPr id="6" name="타원 5"/>
            <p:cNvSpPr/>
            <p:nvPr/>
          </p:nvSpPr>
          <p:spPr bwMode="auto">
            <a:xfrm>
              <a:off x="1245408" y="5181698"/>
              <a:ext cx="117830" cy="117830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 bwMode="auto">
            <a:xfrm>
              <a:off x="1136447" y="2957635"/>
              <a:ext cx="144000" cy="144000"/>
            </a:xfrm>
            <a:prstGeom prst="ellipse">
              <a:avLst/>
            </a:prstGeom>
            <a:noFill/>
            <a:ln w="28575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설명선 3 7"/>
          <p:cNvSpPr/>
          <p:nvPr/>
        </p:nvSpPr>
        <p:spPr bwMode="auto">
          <a:xfrm>
            <a:off x="2614042" y="3065920"/>
            <a:ext cx="720000" cy="720000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100000"/>
              <a:gd name="adj6" fmla="val -16667"/>
              <a:gd name="adj7" fmla="val 247929"/>
              <a:gd name="adj8" fmla="val -116370"/>
            </a:avLst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설명선 3 8"/>
          <p:cNvSpPr/>
          <p:nvPr/>
        </p:nvSpPr>
        <p:spPr bwMode="auto">
          <a:xfrm>
            <a:off x="8793344" y="3013428"/>
            <a:ext cx="684000" cy="684000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-121044"/>
              <a:gd name="adj6" fmla="val -14948"/>
              <a:gd name="adj7" fmla="val -123211"/>
              <a:gd name="adj8" fmla="val -1036440"/>
            </a:avLst>
          </a:prstGeom>
          <a:noFill/>
          <a:ln w="1905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케이블조립체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(CA06)</a:t>
            </a:r>
            <a:endParaRPr lang="ko-KR" altLang="en-US" sz="1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37053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966" y="2276000"/>
            <a:ext cx="6735490" cy="2844803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442919" y="1599681"/>
            <a:ext cx="1866501" cy="4709639"/>
            <a:chOff x="260276" y="2564904"/>
            <a:chExt cx="1512168" cy="381557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276" y="2564904"/>
              <a:ext cx="1512168" cy="3815571"/>
            </a:xfrm>
            <a:prstGeom prst="rect">
              <a:avLst/>
            </a:prstGeom>
          </p:spPr>
        </p:pic>
        <p:sp>
          <p:nvSpPr>
            <p:cNvPr id="6" name="타원 5"/>
            <p:cNvSpPr/>
            <p:nvPr/>
          </p:nvSpPr>
          <p:spPr bwMode="auto">
            <a:xfrm>
              <a:off x="1197449" y="5081916"/>
              <a:ext cx="108190" cy="108190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 bwMode="auto">
            <a:xfrm>
              <a:off x="1018642" y="2957116"/>
              <a:ext cx="144000" cy="144000"/>
            </a:xfrm>
            <a:prstGeom prst="ellipse">
              <a:avLst/>
            </a:prstGeom>
            <a:noFill/>
            <a:ln w="28575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설명선 3 7"/>
          <p:cNvSpPr/>
          <p:nvPr/>
        </p:nvSpPr>
        <p:spPr bwMode="auto">
          <a:xfrm>
            <a:off x="2841114" y="2413268"/>
            <a:ext cx="720000" cy="720000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100000"/>
              <a:gd name="adj6" fmla="val -16667"/>
              <a:gd name="adj7" fmla="val 319697"/>
              <a:gd name="adj8" fmla="val -158373"/>
            </a:avLst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설명선 3 8"/>
          <p:cNvSpPr/>
          <p:nvPr/>
        </p:nvSpPr>
        <p:spPr bwMode="auto">
          <a:xfrm>
            <a:off x="8911060" y="3249260"/>
            <a:ext cx="540000" cy="540000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-199156"/>
              <a:gd name="adj6" fmla="val -15491"/>
              <a:gd name="adj7" fmla="val -197887"/>
              <a:gd name="adj8" fmla="val -1363395"/>
            </a:avLst>
          </a:prstGeom>
          <a:noFill/>
          <a:ln w="1905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설명선 3 10"/>
          <p:cNvSpPr/>
          <p:nvPr/>
        </p:nvSpPr>
        <p:spPr bwMode="auto">
          <a:xfrm>
            <a:off x="2844640" y="3767035"/>
            <a:ext cx="720000" cy="720000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100000"/>
              <a:gd name="adj6" fmla="val -16667"/>
              <a:gd name="adj7" fmla="val 154995"/>
              <a:gd name="adj8" fmla="val -164988"/>
            </a:avLst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타원 11"/>
          <p:cNvSpPr/>
          <p:nvPr/>
        </p:nvSpPr>
        <p:spPr bwMode="auto">
          <a:xfrm>
            <a:off x="1532920" y="4833744"/>
            <a:ext cx="133541" cy="13354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케이블조립체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(CA07)</a:t>
            </a:r>
            <a:endParaRPr lang="ko-KR" altLang="en-US" sz="1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8702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인터콤 연동시험장비 연결도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인터콤 연동시험장비 연결도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(1/2)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542" y="1005086"/>
            <a:ext cx="7892940" cy="533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5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274" y="2988676"/>
            <a:ext cx="5366444" cy="123876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862" y="2052643"/>
            <a:ext cx="1694111" cy="42746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8" y="1011113"/>
            <a:ext cx="1836161" cy="530644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 bwMode="auto">
          <a:xfrm>
            <a:off x="3109038" y="4842391"/>
            <a:ext cx="161584" cy="177742"/>
          </a:xfrm>
          <a:prstGeom prst="ellips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타원 6"/>
          <p:cNvSpPr/>
          <p:nvPr/>
        </p:nvSpPr>
        <p:spPr bwMode="auto">
          <a:xfrm>
            <a:off x="1310611" y="1575178"/>
            <a:ext cx="720000" cy="720000"/>
          </a:xfrm>
          <a:prstGeom prst="ellipse">
            <a:avLst/>
          </a:prstGeom>
          <a:noFill/>
          <a:ln w="28575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설명선 3 7"/>
          <p:cNvSpPr/>
          <p:nvPr/>
        </p:nvSpPr>
        <p:spPr bwMode="auto">
          <a:xfrm>
            <a:off x="4448150" y="3284984"/>
            <a:ext cx="540000" cy="540000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100000"/>
              <a:gd name="adj6" fmla="val -16667"/>
              <a:gd name="adj7" fmla="val 294856"/>
              <a:gd name="adj8" fmla="val -222755"/>
            </a:avLst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설명선 3 8"/>
          <p:cNvSpPr/>
          <p:nvPr/>
        </p:nvSpPr>
        <p:spPr bwMode="auto">
          <a:xfrm>
            <a:off x="8789838" y="3268310"/>
            <a:ext cx="540000" cy="540000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-246781"/>
              <a:gd name="adj6" fmla="val -15491"/>
              <a:gd name="adj7" fmla="val -246247"/>
              <a:gd name="adj8" fmla="val -1251241"/>
            </a:avLst>
          </a:prstGeom>
          <a:noFill/>
          <a:ln w="1905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케이블조립체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(CA08)</a:t>
            </a:r>
            <a:endParaRPr lang="ko-KR" altLang="en-US" sz="1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13992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0" y="2721567"/>
            <a:ext cx="7046747" cy="142450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442919" y="1599681"/>
            <a:ext cx="1866501" cy="4709639"/>
            <a:chOff x="260276" y="2564904"/>
            <a:chExt cx="1512168" cy="381557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276" y="2564904"/>
              <a:ext cx="1512168" cy="3815571"/>
            </a:xfrm>
            <a:prstGeom prst="rect">
              <a:avLst/>
            </a:prstGeom>
          </p:spPr>
        </p:pic>
        <p:sp>
          <p:nvSpPr>
            <p:cNvPr id="6" name="타원 5"/>
            <p:cNvSpPr/>
            <p:nvPr/>
          </p:nvSpPr>
          <p:spPr bwMode="auto">
            <a:xfrm>
              <a:off x="1131802" y="4981090"/>
              <a:ext cx="88527" cy="88527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 bwMode="auto">
            <a:xfrm>
              <a:off x="1245406" y="2955887"/>
              <a:ext cx="144000" cy="144000"/>
            </a:xfrm>
            <a:prstGeom prst="ellipse">
              <a:avLst/>
            </a:prstGeom>
            <a:noFill/>
            <a:ln w="28575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설명선 3 7"/>
          <p:cNvSpPr/>
          <p:nvPr/>
        </p:nvSpPr>
        <p:spPr bwMode="auto">
          <a:xfrm>
            <a:off x="3537446" y="3113540"/>
            <a:ext cx="720000" cy="720000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100000"/>
              <a:gd name="adj6" fmla="val -16667"/>
              <a:gd name="adj7" fmla="val 208242"/>
              <a:gd name="adj8" fmla="val -265198"/>
            </a:avLst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설명선 3 8"/>
          <p:cNvSpPr/>
          <p:nvPr/>
        </p:nvSpPr>
        <p:spPr bwMode="auto">
          <a:xfrm>
            <a:off x="8138592" y="3157920"/>
            <a:ext cx="653400" cy="653400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-149591"/>
              <a:gd name="adj6" fmla="val -16341"/>
              <a:gd name="adj7" fmla="val -151257"/>
              <a:gd name="adj8" fmla="val -964526"/>
            </a:avLst>
          </a:prstGeom>
          <a:noFill/>
          <a:ln w="1905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케이블조립체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(CA09)</a:t>
            </a:r>
            <a:endParaRPr lang="ko-KR" altLang="en-US" sz="1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85905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2855980"/>
            <a:ext cx="6768000" cy="123187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442919" y="1599681"/>
            <a:ext cx="1866501" cy="4709639"/>
            <a:chOff x="260276" y="2564904"/>
            <a:chExt cx="1512168" cy="381557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276" y="2564904"/>
              <a:ext cx="1512168" cy="3815571"/>
            </a:xfrm>
            <a:prstGeom prst="rect">
              <a:avLst/>
            </a:prstGeom>
          </p:spPr>
        </p:pic>
        <p:sp>
          <p:nvSpPr>
            <p:cNvPr id="6" name="타원 5"/>
            <p:cNvSpPr/>
            <p:nvPr/>
          </p:nvSpPr>
          <p:spPr bwMode="auto">
            <a:xfrm>
              <a:off x="1170849" y="4981090"/>
              <a:ext cx="88527" cy="88527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 bwMode="auto">
            <a:xfrm>
              <a:off x="1309682" y="2955887"/>
              <a:ext cx="144000" cy="144000"/>
            </a:xfrm>
            <a:prstGeom prst="ellipse">
              <a:avLst/>
            </a:prstGeom>
            <a:noFill/>
            <a:ln w="28575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" name="설명선 3 7"/>
          <p:cNvSpPr/>
          <p:nvPr/>
        </p:nvSpPr>
        <p:spPr bwMode="auto">
          <a:xfrm>
            <a:off x="3537446" y="3113540"/>
            <a:ext cx="720000" cy="720000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100000"/>
              <a:gd name="adj6" fmla="val -16667"/>
              <a:gd name="adj7" fmla="val 208573"/>
              <a:gd name="adj8" fmla="val -259906"/>
            </a:avLst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설명선 3 8"/>
          <p:cNvSpPr/>
          <p:nvPr/>
        </p:nvSpPr>
        <p:spPr bwMode="auto">
          <a:xfrm>
            <a:off x="7919774" y="3145220"/>
            <a:ext cx="653400" cy="653400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-149591"/>
              <a:gd name="adj6" fmla="val -16341"/>
              <a:gd name="adj7" fmla="val -148342"/>
              <a:gd name="adj8" fmla="val -919700"/>
            </a:avLst>
          </a:prstGeom>
          <a:noFill/>
          <a:ln w="1905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4488" y="476672"/>
            <a:ext cx="9433048" cy="5749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케이블조립체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(CA10)</a:t>
            </a:r>
            <a:endParaRPr lang="ko-KR" altLang="en-US" sz="1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47731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54" y="1052736"/>
            <a:ext cx="6115794" cy="5269736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42919" y="1599681"/>
            <a:ext cx="1866502" cy="4709639"/>
            <a:chOff x="260276" y="2564904"/>
            <a:chExt cx="1512168" cy="381557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276" y="2564904"/>
              <a:ext cx="1512168" cy="3815571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 bwMode="auto">
            <a:xfrm>
              <a:off x="1008198" y="4000046"/>
              <a:ext cx="131246" cy="131246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 bwMode="auto">
            <a:xfrm>
              <a:off x="613332" y="3189701"/>
              <a:ext cx="144000" cy="144000"/>
            </a:xfrm>
            <a:prstGeom prst="ellipse">
              <a:avLst/>
            </a:prstGeom>
            <a:noFill/>
            <a:ln w="28575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설명선 3 6"/>
          <p:cNvSpPr/>
          <p:nvPr/>
        </p:nvSpPr>
        <p:spPr bwMode="auto">
          <a:xfrm>
            <a:off x="3569845" y="3246317"/>
            <a:ext cx="720000" cy="720000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31208"/>
              <a:gd name="adj6" fmla="val -16667"/>
              <a:gd name="adj7" fmla="val 29538"/>
              <a:gd name="adj8" fmla="val -282947"/>
            </a:avLst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설명선 3 7"/>
          <p:cNvSpPr/>
          <p:nvPr/>
        </p:nvSpPr>
        <p:spPr bwMode="auto">
          <a:xfrm>
            <a:off x="8166382" y="1041490"/>
            <a:ext cx="916465" cy="229013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21351"/>
              <a:gd name="adj6" fmla="val -367978"/>
              <a:gd name="adj7" fmla="val 616943"/>
              <a:gd name="adj8" fmla="val -775650"/>
            </a:avLst>
          </a:prstGeom>
          <a:noFill/>
          <a:ln w="1905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케이블조립체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(CA11-1)</a:t>
            </a:r>
            <a:endParaRPr lang="ko-KR" altLang="en-US" sz="1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83195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2283798"/>
            <a:ext cx="6615485" cy="22913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9" y="1599680"/>
            <a:ext cx="1866501" cy="4709639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 bwMode="auto">
          <a:xfrm>
            <a:off x="954503" y="2951841"/>
            <a:ext cx="109271" cy="109271"/>
          </a:xfrm>
          <a:prstGeom prst="ellips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타원 6"/>
          <p:cNvSpPr/>
          <p:nvPr/>
        </p:nvSpPr>
        <p:spPr bwMode="auto">
          <a:xfrm>
            <a:off x="1356569" y="3197381"/>
            <a:ext cx="177742" cy="177742"/>
          </a:xfrm>
          <a:prstGeom prst="ellipse">
            <a:avLst/>
          </a:prstGeom>
          <a:noFill/>
          <a:ln w="28575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설명선 3 7"/>
          <p:cNvSpPr/>
          <p:nvPr/>
        </p:nvSpPr>
        <p:spPr bwMode="auto">
          <a:xfrm>
            <a:off x="2753541" y="2641675"/>
            <a:ext cx="252355" cy="252355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19438"/>
              <a:gd name="adj6" fmla="val -691020"/>
              <a:gd name="adj7" fmla="val 122976"/>
              <a:gd name="adj8" fmla="val -689182"/>
            </a:avLst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설명선 3 8"/>
          <p:cNvSpPr/>
          <p:nvPr/>
        </p:nvSpPr>
        <p:spPr bwMode="auto">
          <a:xfrm>
            <a:off x="8371673" y="2901308"/>
            <a:ext cx="900000" cy="900000"/>
          </a:xfrm>
          <a:prstGeom prst="borderCallout3">
            <a:avLst>
              <a:gd name="adj1" fmla="val 18750"/>
              <a:gd name="adj2" fmla="val -478"/>
              <a:gd name="adj3" fmla="val 83308"/>
              <a:gd name="adj4" fmla="val -50534"/>
              <a:gd name="adj5" fmla="val 82946"/>
              <a:gd name="adj6" fmla="val -696379"/>
              <a:gd name="adj7" fmla="val 43366"/>
              <a:gd name="adj8" fmla="val -758863"/>
            </a:avLst>
          </a:prstGeom>
          <a:noFill/>
          <a:ln w="1905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설명선 3 10"/>
          <p:cNvSpPr/>
          <p:nvPr/>
        </p:nvSpPr>
        <p:spPr bwMode="auto">
          <a:xfrm>
            <a:off x="2783281" y="3673602"/>
            <a:ext cx="252355" cy="252355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22138"/>
              <a:gd name="adj6" fmla="val -645096"/>
              <a:gd name="adj7" fmla="val -233690"/>
              <a:gd name="adj8" fmla="val -644322"/>
            </a:avLst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타원 11"/>
          <p:cNvSpPr/>
          <p:nvPr/>
        </p:nvSpPr>
        <p:spPr bwMode="auto">
          <a:xfrm>
            <a:off x="1085498" y="2941499"/>
            <a:ext cx="135988" cy="135988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케이블조립체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(CA11-2)</a:t>
            </a:r>
            <a:endParaRPr lang="ko-KR" altLang="en-US" sz="1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428631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448150" y="764704"/>
            <a:ext cx="4752528" cy="5472608"/>
            <a:chOff x="487710" y="476672"/>
            <a:chExt cx="4752528" cy="547260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t="1" r="16511" b="-280"/>
            <a:stretch/>
          </p:blipFill>
          <p:spPr>
            <a:xfrm>
              <a:off x="487710" y="476672"/>
              <a:ext cx="4104456" cy="5472608"/>
            </a:xfrm>
            <a:prstGeom prst="round2DiagRect">
              <a:avLst>
                <a:gd name="adj1" fmla="val 0"/>
                <a:gd name="adj2" fmla="val 0"/>
              </a:avLst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l="83726" t="35112" r="395" b="44081"/>
            <a:stretch/>
          </p:blipFill>
          <p:spPr>
            <a:xfrm>
              <a:off x="4448150" y="2420888"/>
              <a:ext cx="792088" cy="1152128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442919" y="1599681"/>
            <a:ext cx="1866501" cy="4709639"/>
            <a:chOff x="260276" y="2564904"/>
            <a:chExt cx="1512168" cy="381557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276" y="2564904"/>
              <a:ext cx="1512168" cy="3815571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 bwMode="auto">
            <a:xfrm>
              <a:off x="884409" y="3998901"/>
              <a:ext cx="129613" cy="129613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 bwMode="auto">
            <a:xfrm>
              <a:off x="800071" y="3189701"/>
              <a:ext cx="144000" cy="144000"/>
            </a:xfrm>
            <a:prstGeom prst="ellipse">
              <a:avLst/>
            </a:prstGeom>
            <a:noFill/>
            <a:ln w="28575" cap="flat" cmpd="sng" algn="ctr">
              <a:solidFill>
                <a:srgbClr val="E67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9" name="설명선 3 8"/>
          <p:cNvSpPr/>
          <p:nvPr/>
        </p:nvSpPr>
        <p:spPr bwMode="auto">
          <a:xfrm>
            <a:off x="5108922" y="836712"/>
            <a:ext cx="478656" cy="171444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1526439"/>
              <a:gd name="adj6" fmla="val -590270"/>
              <a:gd name="adj7" fmla="val 1528063"/>
              <a:gd name="adj8" fmla="val -780277"/>
            </a:avLst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설명선 3 9"/>
          <p:cNvSpPr/>
          <p:nvPr/>
        </p:nvSpPr>
        <p:spPr bwMode="auto">
          <a:xfrm>
            <a:off x="8413353" y="2780928"/>
            <a:ext cx="828000" cy="828000"/>
          </a:xfrm>
          <a:prstGeom prst="borderCallout3">
            <a:avLst>
              <a:gd name="adj1" fmla="val 18750"/>
              <a:gd name="adj2" fmla="val -478"/>
              <a:gd name="adj3" fmla="val 19056"/>
              <a:gd name="adj4" fmla="val -666271"/>
              <a:gd name="adj5" fmla="val 19215"/>
              <a:gd name="adj6" fmla="val -777567"/>
              <a:gd name="adj7" fmla="val -32601"/>
              <a:gd name="adj8" fmla="val -861745"/>
            </a:avLst>
          </a:prstGeom>
          <a:noFill/>
          <a:ln w="1905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케이블조립체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(CA12-1)</a:t>
            </a:r>
            <a:endParaRPr lang="ko-KR" altLang="en-US" sz="1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6001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277" y="1887159"/>
            <a:ext cx="6726418" cy="30671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9" y="1599680"/>
            <a:ext cx="1866501" cy="4709639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 bwMode="auto">
          <a:xfrm>
            <a:off x="1224458" y="3090391"/>
            <a:ext cx="109271" cy="109271"/>
          </a:xfrm>
          <a:prstGeom prst="ellips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 bwMode="auto">
          <a:xfrm>
            <a:off x="1110187" y="2365640"/>
            <a:ext cx="177742" cy="177742"/>
          </a:xfrm>
          <a:prstGeom prst="ellipse">
            <a:avLst/>
          </a:prstGeom>
          <a:noFill/>
          <a:ln w="28575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설명선 3 5"/>
          <p:cNvSpPr/>
          <p:nvPr/>
        </p:nvSpPr>
        <p:spPr bwMode="auto">
          <a:xfrm>
            <a:off x="2752495" y="2282474"/>
            <a:ext cx="369474" cy="369474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19438"/>
              <a:gd name="adj6" fmla="val -270169"/>
              <a:gd name="adj7" fmla="val 218455"/>
              <a:gd name="adj8" fmla="val -392028"/>
            </a:avLst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설명선 3 6"/>
          <p:cNvSpPr/>
          <p:nvPr/>
        </p:nvSpPr>
        <p:spPr bwMode="auto">
          <a:xfrm>
            <a:off x="8371673" y="2901308"/>
            <a:ext cx="900000" cy="900000"/>
          </a:xfrm>
          <a:prstGeom prst="borderCallout3">
            <a:avLst>
              <a:gd name="adj1" fmla="val 18750"/>
              <a:gd name="adj2" fmla="val -478"/>
              <a:gd name="adj3" fmla="val -158168"/>
              <a:gd name="adj4" fmla="val -91280"/>
              <a:gd name="adj5" fmla="val -158354"/>
              <a:gd name="adj6" fmla="val -623354"/>
              <a:gd name="adj7" fmla="val -56823"/>
              <a:gd name="adj8" fmla="val -790260"/>
            </a:avLst>
          </a:prstGeom>
          <a:noFill/>
          <a:ln w="1905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설명선 3 7"/>
          <p:cNvSpPr/>
          <p:nvPr/>
        </p:nvSpPr>
        <p:spPr bwMode="auto">
          <a:xfrm>
            <a:off x="2740583" y="3719413"/>
            <a:ext cx="369474" cy="369474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18364"/>
              <a:gd name="adj6" fmla="val -252553"/>
              <a:gd name="adj7" fmla="val -143407"/>
              <a:gd name="adj8" fmla="val -338143"/>
            </a:avLst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타원 8"/>
          <p:cNvSpPr/>
          <p:nvPr/>
        </p:nvSpPr>
        <p:spPr bwMode="auto">
          <a:xfrm>
            <a:off x="1409349" y="3091662"/>
            <a:ext cx="108000" cy="108000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케이블조립체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(CA12-2)</a:t>
            </a:r>
            <a:endParaRPr lang="ko-KR" altLang="en-US" sz="1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37494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96" y="2644468"/>
            <a:ext cx="5832648" cy="178768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862" y="2052643"/>
            <a:ext cx="1694111" cy="42746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8" y="1011113"/>
            <a:ext cx="1836161" cy="530644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 bwMode="auto">
          <a:xfrm>
            <a:off x="2654300" y="3360950"/>
            <a:ext cx="108000" cy="108000"/>
          </a:xfrm>
          <a:prstGeom prst="ellips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타원 6"/>
          <p:cNvSpPr/>
          <p:nvPr/>
        </p:nvSpPr>
        <p:spPr bwMode="auto">
          <a:xfrm>
            <a:off x="797172" y="3580049"/>
            <a:ext cx="108000" cy="108000"/>
          </a:xfrm>
          <a:prstGeom prst="ellipse">
            <a:avLst/>
          </a:prstGeom>
          <a:noFill/>
          <a:ln w="28575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설명선 3 7"/>
          <p:cNvSpPr/>
          <p:nvPr/>
        </p:nvSpPr>
        <p:spPr bwMode="auto">
          <a:xfrm>
            <a:off x="4059532" y="3140968"/>
            <a:ext cx="360040" cy="360040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17988"/>
              <a:gd name="adj6" fmla="val -138362"/>
              <a:gd name="adj7" fmla="val 75276"/>
              <a:gd name="adj8" fmla="val -362087"/>
            </a:avLst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설명선 3 8"/>
          <p:cNvSpPr/>
          <p:nvPr/>
        </p:nvSpPr>
        <p:spPr bwMode="auto">
          <a:xfrm>
            <a:off x="9253636" y="2905894"/>
            <a:ext cx="540000" cy="540000"/>
          </a:xfrm>
          <a:prstGeom prst="borderCallout3">
            <a:avLst>
              <a:gd name="adj1" fmla="val 84348"/>
              <a:gd name="adj2" fmla="val -478"/>
              <a:gd name="adj3" fmla="val 339585"/>
              <a:gd name="adj4" fmla="val -53997"/>
              <a:gd name="adj5" fmla="val 340134"/>
              <a:gd name="adj6" fmla="val -1321025"/>
              <a:gd name="adj7" fmla="val 138134"/>
              <a:gd name="adj8" fmla="val -1544781"/>
            </a:avLst>
          </a:prstGeom>
          <a:noFill/>
          <a:ln w="1905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케이블조립체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(CA13)</a:t>
            </a:r>
            <a:endParaRPr lang="ko-KR" altLang="en-US" sz="1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37448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468" y="2605724"/>
            <a:ext cx="5792400" cy="188996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862" y="2052643"/>
            <a:ext cx="1694111" cy="42746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8" y="1011113"/>
            <a:ext cx="1836161" cy="530644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 bwMode="auto">
          <a:xfrm>
            <a:off x="2787203" y="3378719"/>
            <a:ext cx="108000" cy="108000"/>
          </a:xfrm>
          <a:prstGeom prst="ellips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타원 6"/>
          <p:cNvSpPr/>
          <p:nvPr/>
        </p:nvSpPr>
        <p:spPr bwMode="auto">
          <a:xfrm>
            <a:off x="985416" y="3576191"/>
            <a:ext cx="108000" cy="108000"/>
          </a:xfrm>
          <a:prstGeom prst="ellipse">
            <a:avLst/>
          </a:prstGeom>
          <a:noFill/>
          <a:ln w="28575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설명선 3 7"/>
          <p:cNvSpPr/>
          <p:nvPr/>
        </p:nvSpPr>
        <p:spPr bwMode="auto">
          <a:xfrm>
            <a:off x="4059532" y="3140968"/>
            <a:ext cx="360040" cy="360040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18870"/>
              <a:gd name="adj6" fmla="val -137480"/>
              <a:gd name="adj7" fmla="val 74835"/>
              <a:gd name="adj8" fmla="val -323285"/>
            </a:avLst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설명선 3 8"/>
          <p:cNvSpPr/>
          <p:nvPr/>
        </p:nvSpPr>
        <p:spPr bwMode="auto">
          <a:xfrm>
            <a:off x="9092726" y="2928754"/>
            <a:ext cx="540000" cy="540000"/>
          </a:xfrm>
          <a:prstGeom prst="borderCallout3">
            <a:avLst>
              <a:gd name="adj1" fmla="val 89186"/>
              <a:gd name="adj2" fmla="val 14036"/>
              <a:gd name="adj3" fmla="val 350361"/>
              <a:gd name="adj4" fmla="val -46300"/>
              <a:gd name="adj5" fmla="val 338595"/>
              <a:gd name="adj6" fmla="val -996213"/>
              <a:gd name="adj7" fmla="val 134312"/>
              <a:gd name="adj8" fmla="val -1480252"/>
            </a:avLst>
          </a:prstGeom>
          <a:noFill/>
          <a:ln w="1905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케이블조립체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(CA14)</a:t>
            </a:r>
            <a:endParaRPr lang="ko-KR" altLang="en-US" sz="1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85376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528" y="2632906"/>
            <a:ext cx="5790614" cy="188181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862" y="2052643"/>
            <a:ext cx="1694111" cy="42746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8" y="1011113"/>
            <a:ext cx="1836161" cy="530644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 bwMode="auto">
          <a:xfrm>
            <a:off x="3177406" y="3372844"/>
            <a:ext cx="108000" cy="108000"/>
          </a:xfrm>
          <a:prstGeom prst="ellips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타원 6"/>
          <p:cNvSpPr/>
          <p:nvPr/>
        </p:nvSpPr>
        <p:spPr bwMode="auto">
          <a:xfrm>
            <a:off x="1367681" y="3576874"/>
            <a:ext cx="108000" cy="108000"/>
          </a:xfrm>
          <a:prstGeom prst="ellipse">
            <a:avLst/>
          </a:prstGeom>
          <a:noFill/>
          <a:ln w="28575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설명선 3 7"/>
          <p:cNvSpPr/>
          <p:nvPr/>
        </p:nvSpPr>
        <p:spPr bwMode="auto">
          <a:xfrm>
            <a:off x="4059532" y="3140968"/>
            <a:ext cx="360040" cy="360040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17988"/>
              <a:gd name="adj6" fmla="val -138362"/>
              <a:gd name="adj7" fmla="val 69985"/>
              <a:gd name="adj8" fmla="val -215921"/>
            </a:avLst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설명선 3 8"/>
          <p:cNvSpPr/>
          <p:nvPr/>
        </p:nvSpPr>
        <p:spPr bwMode="auto">
          <a:xfrm>
            <a:off x="9298086" y="2905894"/>
            <a:ext cx="540000" cy="540000"/>
          </a:xfrm>
          <a:prstGeom prst="borderCallout3">
            <a:avLst>
              <a:gd name="adj1" fmla="val 84348"/>
              <a:gd name="adj2" fmla="val -478"/>
              <a:gd name="adj3" fmla="val 350361"/>
              <a:gd name="adj4" fmla="val -46300"/>
              <a:gd name="adj5" fmla="val 338595"/>
              <a:gd name="adj6" fmla="val -996213"/>
              <a:gd name="adj7" fmla="val 141074"/>
              <a:gd name="adj8" fmla="val -1448943"/>
            </a:avLst>
          </a:prstGeom>
          <a:noFill/>
          <a:ln w="1905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케이블조립체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(CA15)</a:t>
            </a:r>
            <a:endParaRPr lang="ko-KR" altLang="en-US" sz="1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90922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인터콤 연동시험장비 연결도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인터콤 연동시험장비 연결도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(2/2)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12246" y="2132856"/>
            <a:ext cx="4320480" cy="2846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algn="l" latinLnBrk="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외부 케이블 연결도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71450" lvl="0" indent="-171450" algn="l" latinLnBrk="0">
              <a:lnSpc>
                <a:spcPct val="150000"/>
              </a:lnSpc>
              <a:spcBef>
                <a:spcPts val="1200"/>
              </a:spcBef>
              <a:buFont typeface="맑은 고딕" panose="020B0503020000020004" pitchFamily="50" charset="-127"/>
              <a:buChar char="-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AIU/ICP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운용 및 환경시험 겸용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후면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부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OPEN)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및 슬라이드 방식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171450" lvl="0" indent="-171450" algn="l" latinLnBrk="0">
              <a:lnSpc>
                <a:spcPct val="150000"/>
              </a:lnSpc>
              <a:spcBef>
                <a:spcPts val="1200"/>
              </a:spcBef>
              <a:buFont typeface="맑은 고딕" panose="020B0503020000020004" pitchFamily="50" charset="-127"/>
              <a:buChar char="-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무전기 탈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·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부착 용이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전면부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OPEN)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및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슬라이드 방식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171450" lvl="0" indent="-171450" algn="l" latinLnBrk="0">
              <a:lnSpc>
                <a:spcPct val="150000"/>
              </a:lnSpc>
              <a:spcBef>
                <a:spcPts val="1200"/>
              </a:spcBef>
              <a:buFont typeface="맑은 고딕" panose="020B0503020000020004" pitchFamily="50" charset="-127"/>
              <a:buChar char="-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AIU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와 점검 장비 간의 연결 케이블 최소화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검토 예정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171450" lvl="0" indent="-171450" algn="l" latinLnBrk="0">
              <a:lnSpc>
                <a:spcPct val="150000"/>
              </a:lnSpc>
              <a:spcBef>
                <a:spcPts val="1200"/>
              </a:spcBef>
              <a:buFont typeface="맑은 고딕" panose="020B0503020000020004" pitchFamily="50" charset="-127"/>
              <a:buChar char="-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노트북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내장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 이용한 전원 제어 및 운용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171450" lvl="0" indent="-171450" algn="l" latinLnBrk="0">
              <a:lnSpc>
                <a:spcPct val="150000"/>
              </a:lnSpc>
              <a:spcBef>
                <a:spcPts val="1200"/>
              </a:spcBef>
              <a:buFont typeface="맑은 고딕" panose="020B0503020000020004" pitchFamily="50" charset="-127"/>
              <a:buChar char="-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PTT,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전원 스위치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마이크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헤드셋 전면판 배치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59718" y="1124744"/>
            <a:ext cx="5159694" cy="5244852"/>
            <a:chOff x="559718" y="1124744"/>
            <a:chExt cx="5159694" cy="524485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718" y="1124744"/>
              <a:ext cx="2099409" cy="5242311"/>
            </a:xfrm>
            <a:prstGeom prst="rect">
              <a:avLst/>
            </a:prstGeom>
          </p:spPr>
        </p:pic>
        <p:grpSp>
          <p:nvGrpSpPr>
            <p:cNvPr id="3" name="그룹 2"/>
            <p:cNvGrpSpPr/>
            <p:nvPr/>
          </p:nvGrpSpPr>
          <p:grpSpPr>
            <a:xfrm>
              <a:off x="2935982" y="2028075"/>
              <a:ext cx="2783430" cy="4341521"/>
              <a:chOff x="2935982" y="2028075"/>
              <a:chExt cx="2783430" cy="4341521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5982" y="2028075"/>
                <a:ext cx="1884916" cy="4341521"/>
              </a:xfrm>
              <a:prstGeom prst="rect">
                <a:avLst/>
              </a:prstGeom>
            </p:spPr>
          </p:pic>
          <p:cxnSp>
            <p:nvCxnSpPr>
              <p:cNvPr id="11" name="직선 화살표 연결선 10"/>
              <p:cNvCxnSpPr/>
              <p:nvPr/>
            </p:nvCxnSpPr>
            <p:spPr bwMode="auto">
              <a:xfrm flipH="1" flipV="1">
                <a:off x="3440039" y="5589240"/>
                <a:ext cx="1380859" cy="216024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3" name="TextBox 12"/>
              <p:cNvSpPr txBox="1"/>
              <p:nvPr/>
            </p:nvSpPr>
            <p:spPr>
              <a:xfrm>
                <a:off x="4773319" y="5682153"/>
                <a:ext cx="94609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AC220V </a:t>
                </a:r>
                <a:r>
                  <a:rPr lang="ko-KR" altLang="en-US" dirty="0" smtClean="0"/>
                  <a:t>단상</a:t>
                </a:r>
                <a:endParaRPr lang="ko-KR" altLang="en-US" dirty="0"/>
              </a:p>
            </p:txBody>
          </p:sp>
          <p:cxnSp>
            <p:nvCxnSpPr>
              <p:cNvPr id="12" name="직선 연결선 11"/>
              <p:cNvCxnSpPr/>
              <p:nvPr/>
            </p:nvCxnSpPr>
            <p:spPr bwMode="auto">
              <a:xfrm flipH="1">
                <a:off x="3428282" y="2687896"/>
                <a:ext cx="22945" cy="81294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" name="직선 연결선 13"/>
              <p:cNvCxnSpPr/>
              <p:nvPr/>
            </p:nvCxnSpPr>
            <p:spPr bwMode="auto">
              <a:xfrm flipH="1">
                <a:off x="3187728" y="2769190"/>
                <a:ext cx="240554" cy="16742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직선 연결선 15"/>
              <p:cNvCxnSpPr/>
              <p:nvPr/>
            </p:nvCxnSpPr>
            <p:spPr bwMode="auto">
              <a:xfrm flipH="1">
                <a:off x="3164783" y="2931849"/>
                <a:ext cx="26122" cy="193254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직선 연결선 18"/>
              <p:cNvCxnSpPr/>
              <p:nvPr/>
            </p:nvCxnSpPr>
            <p:spPr bwMode="auto">
              <a:xfrm flipH="1" flipV="1">
                <a:off x="3162215" y="4856337"/>
                <a:ext cx="400598" cy="92892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직선 연결선 22"/>
              <p:cNvCxnSpPr/>
              <p:nvPr/>
            </p:nvCxnSpPr>
            <p:spPr bwMode="auto">
              <a:xfrm flipH="1" flipV="1">
                <a:off x="3162215" y="4862017"/>
                <a:ext cx="349831" cy="220786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직선 연결선 27"/>
              <p:cNvCxnSpPr/>
              <p:nvPr/>
            </p:nvCxnSpPr>
            <p:spPr bwMode="auto">
              <a:xfrm flipH="1">
                <a:off x="3322403" y="2690277"/>
                <a:ext cx="271616" cy="16504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직선 연결선 28"/>
              <p:cNvCxnSpPr/>
              <p:nvPr/>
            </p:nvCxnSpPr>
            <p:spPr bwMode="auto">
              <a:xfrm flipH="1">
                <a:off x="3219627" y="2850484"/>
                <a:ext cx="102776" cy="16504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직선 연결선 30"/>
              <p:cNvCxnSpPr/>
              <p:nvPr/>
            </p:nvCxnSpPr>
            <p:spPr bwMode="auto">
              <a:xfrm flipH="1">
                <a:off x="3192965" y="3013376"/>
                <a:ext cx="21425" cy="2108932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직선 연결선 33"/>
              <p:cNvCxnSpPr/>
              <p:nvPr/>
            </p:nvCxnSpPr>
            <p:spPr bwMode="auto">
              <a:xfrm>
                <a:off x="3187728" y="5122308"/>
                <a:ext cx="447887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직선 연결선 34"/>
              <p:cNvCxnSpPr/>
              <p:nvPr/>
            </p:nvCxnSpPr>
            <p:spPr bwMode="auto">
              <a:xfrm flipH="1" flipV="1">
                <a:off x="3622723" y="5070633"/>
                <a:ext cx="12892" cy="5167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직선 연결선 38"/>
              <p:cNvCxnSpPr/>
              <p:nvPr/>
            </p:nvCxnSpPr>
            <p:spPr bwMode="auto">
              <a:xfrm flipH="1">
                <a:off x="3337130" y="2646646"/>
                <a:ext cx="366018" cy="220366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직선 연결선 40"/>
              <p:cNvCxnSpPr/>
              <p:nvPr/>
            </p:nvCxnSpPr>
            <p:spPr bwMode="auto">
              <a:xfrm flipH="1">
                <a:off x="3285578" y="2863645"/>
                <a:ext cx="51552" cy="1858132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직선 연결선 42"/>
              <p:cNvCxnSpPr/>
              <p:nvPr/>
            </p:nvCxnSpPr>
            <p:spPr bwMode="auto">
              <a:xfrm>
                <a:off x="3281310" y="4711871"/>
                <a:ext cx="208055" cy="12937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직선 연결선 43"/>
              <p:cNvCxnSpPr/>
              <p:nvPr/>
            </p:nvCxnSpPr>
            <p:spPr bwMode="auto">
              <a:xfrm flipH="1">
                <a:off x="3304485" y="2887700"/>
                <a:ext cx="44480" cy="182012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직선 연결선 44"/>
              <p:cNvCxnSpPr/>
              <p:nvPr/>
            </p:nvCxnSpPr>
            <p:spPr bwMode="auto">
              <a:xfrm>
                <a:off x="3300216" y="4697919"/>
                <a:ext cx="208055" cy="12937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직선 연결선 48"/>
              <p:cNvCxnSpPr/>
              <p:nvPr/>
            </p:nvCxnSpPr>
            <p:spPr bwMode="auto">
              <a:xfrm flipV="1">
                <a:off x="3348965" y="2677993"/>
                <a:ext cx="436381" cy="21317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직선 연결선 51"/>
              <p:cNvCxnSpPr/>
              <p:nvPr/>
            </p:nvCxnSpPr>
            <p:spPr bwMode="auto">
              <a:xfrm>
                <a:off x="3450765" y="2955392"/>
                <a:ext cx="53206" cy="450064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직선 연결선 55"/>
              <p:cNvCxnSpPr/>
              <p:nvPr/>
            </p:nvCxnSpPr>
            <p:spPr bwMode="auto">
              <a:xfrm>
                <a:off x="3477941" y="3212976"/>
                <a:ext cx="159734" cy="648072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직선 연결선 57"/>
              <p:cNvCxnSpPr/>
              <p:nvPr/>
            </p:nvCxnSpPr>
            <p:spPr bwMode="auto">
              <a:xfrm>
                <a:off x="3637061" y="3865244"/>
                <a:ext cx="289055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직선 연결선 59"/>
              <p:cNvCxnSpPr/>
              <p:nvPr/>
            </p:nvCxnSpPr>
            <p:spPr bwMode="auto">
              <a:xfrm>
                <a:off x="3926116" y="3793802"/>
                <a:ext cx="0" cy="7200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2" name="직선 연결선 61"/>
              <p:cNvCxnSpPr/>
              <p:nvPr/>
            </p:nvCxnSpPr>
            <p:spPr bwMode="auto">
              <a:xfrm>
                <a:off x="3633645" y="3395692"/>
                <a:ext cx="211954" cy="8650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직선 연결선 63"/>
              <p:cNvCxnSpPr/>
              <p:nvPr/>
            </p:nvCxnSpPr>
            <p:spPr bwMode="auto">
              <a:xfrm>
                <a:off x="3835479" y="3474241"/>
                <a:ext cx="75300" cy="15492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직선 연결선 65"/>
              <p:cNvCxnSpPr/>
              <p:nvPr/>
            </p:nvCxnSpPr>
            <p:spPr bwMode="auto">
              <a:xfrm flipV="1">
                <a:off x="3931508" y="3411435"/>
                <a:ext cx="263580" cy="21275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8" name="직선 연결선 67"/>
              <p:cNvCxnSpPr/>
              <p:nvPr/>
            </p:nvCxnSpPr>
            <p:spPr bwMode="auto">
              <a:xfrm>
                <a:off x="3702965" y="2936673"/>
                <a:ext cx="366278" cy="46848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0" name="직선 연결선 69"/>
              <p:cNvCxnSpPr/>
              <p:nvPr/>
            </p:nvCxnSpPr>
            <p:spPr bwMode="auto">
              <a:xfrm>
                <a:off x="3766741" y="3791243"/>
                <a:ext cx="0" cy="11170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2" name="직선 연결선 71"/>
              <p:cNvCxnSpPr/>
              <p:nvPr/>
            </p:nvCxnSpPr>
            <p:spPr bwMode="auto">
              <a:xfrm>
                <a:off x="3764247" y="3906865"/>
                <a:ext cx="292499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" name="직선 연결선 73"/>
              <p:cNvCxnSpPr/>
              <p:nvPr/>
            </p:nvCxnSpPr>
            <p:spPr bwMode="auto">
              <a:xfrm>
                <a:off x="4056746" y="3407535"/>
                <a:ext cx="0" cy="49779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6" name="직선 연결선 75"/>
              <p:cNvCxnSpPr/>
              <p:nvPr/>
            </p:nvCxnSpPr>
            <p:spPr bwMode="auto">
              <a:xfrm>
                <a:off x="3944388" y="2649037"/>
                <a:ext cx="52372" cy="11776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8" name="직선 연결선 77"/>
              <p:cNvCxnSpPr/>
              <p:nvPr/>
            </p:nvCxnSpPr>
            <p:spPr bwMode="auto">
              <a:xfrm>
                <a:off x="3989327" y="2758867"/>
                <a:ext cx="513085" cy="15972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직선 연결선 79"/>
              <p:cNvCxnSpPr/>
              <p:nvPr/>
            </p:nvCxnSpPr>
            <p:spPr bwMode="auto">
              <a:xfrm flipH="1">
                <a:off x="4457595" y="2910280"/>
                <a:ext cx="35373" cy="167916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2" name="직선 연결선 81"/>
              <p:cNvCxnSpPr/>
              <p:nvPr/>
            </p:nvCxnSpPr>
            <p:spPr bwMode="auto">
              <a:xfrm flipH="1">
                <a:off x="4114826" y="4588841"/>
                <a:ext cx="344625" cy="356226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4" name="직선 연결선 83"/>
              <p:cNvCxnSpPr/>
              <p:nvPr/>
            </p:nvCxnSpPr>
            <p:spPr bwMode="auto">
              <a:xfrm flipV="1">
                <a:off x="4090491" y="4595813"/>
                <a:ext cx="369485" cy="453826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6" name="직선 연결선 85"/>
              <p:cNvCxnSpPr/>
              <p:nvPr/>
            </p:nvCxnSpPr>
            <p:spPr bwMode="auto">
              <a:xfrm>
                <a:off x="4090491" y="2646646"/>
                <a:ext cx="24335" cy="11222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8" name="직선 연결선 87"/>
              <p:cNvCxnSpPr/>
              <p:nvPr/>
            </p:nvCxnSpPr>
            <p:spPr bwMode="auto">
              <a:xfrm>
                <a:off x="4114826" y="2752148"/>
                <a:ext cx="405332" cy="15064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0" name="직선 연결선 89"/>
              <p:cNvCxnSpPr/>
              <p:nvPr/>
            </p:nvCxnSpPr>
            <p:spPr bwMode="auto">
              <a:xfrm flipH="1">
                <a:off x="4496661" y="2903908"/>
                <a:ext cx="29005" cy="1836946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" name="직선 연결선 91"/>
              <p:cNvCxnSpPr/>
              <p:nvPr/>
            </p:nvCxnSpPr>
            <p:spPr bwMode="auto">
              <a:xfrm flipV="1">
                <a:off x="4195088" y="4939865"/>
                <a:ext cx="262507" cy="13597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4" name="직선 연결선 93"/>
              <p:cNvCxnSpPr/>
              <p:nvPr/>
            </p:nvCxnSpPr>
            <p:spPr bwMode="auto">
              <a:xfrm flipH="1">
                <a:off x="4457595" y="4740854"/>
                <a:ext cx="35373" cy="19778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직선 연결선 95"/>
              <p:cNvCxnSpPr/>
              <p:nvPr/>
            </p:nvCxnSpPr>
            <p:spPr bwMode="auto">
              <a:xfrm>
                <a:off x="4209858" y="2661132"/>
                <a:ext cx="327807" cy="238666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직선 연결선 97"/>
              <p:cNvCxnSpPr/>
              <p:nvPr/>
            </p:nvCxnSpPr>
            <p:spPr bwMode="auto">
              <a:xfrm flipH="1">
                <a:off x="4520158" y="2899798"/>
                <a:ext cx="17507" cy="1609322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0" name="직선 연결선 99"/>
              <p:cNvCxnSpPr/>
              <p:nvPr/>
            </p:nvCxnSpPr>
            <p:spPr bwMode="auto">
              <a:xfrm flipV="1">
                <a:off x="4040195" y="4503386"/>
                <a:ext cx="482228" cy="33440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2" name="직선 연결선 101"/>
              <p:cNvCxnSpPr/>
              <p:nvPr/>
            </p:nvCxnSpPr>
            <p:spPr bwMode="auto">
              <a:xfrm>
                <a:off x="4295390" y="2667142"/>
                <a:ext cx="260543" cy="228834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직선 연결선 103"/>
              <p:cNvCxnSpPr/>
              <p:nvPr/>
            </p:nvCxnSpPr>
            <p:spPr bwMode="auto">
              <a:xfrm flipH="1">
                <a:off x="4535316" y="2889803"/>
                <a:ext cx="22967" cy="1635592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직선 연결선 105"/>
              <p:cNvCxnSpPr/>
              <p:nvPr/>
            </p:nvCxnSpPr>
            <p:spPr bwMode="auto">
              <a:xfrm flipV="1">
                <a:off x="4090491" y="4525395"/>
                <a:ext cx="444825" cy="30190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422095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268" y="2681105"/>
            <a:ext cx="5361950" cy="172051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862" y="2052643"/>
            <a:ext cx="1694111" cy="42746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8" y="1011113"/>
            <a:ext cx="1836161" cy="530644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 bwMode="auto">
          <a:xfrm>
            <a:off x="3312988" y="3373529"/>
            <a:ext cx="108000" cy="108000"/>
          </a:xfrm>
          <a:prstGeom prst="ellips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타원 6"/>
          <p:cNvSpPr/>
          <p:nvPr/>
        </p:nvSpPr>
        <p:spPr bwMode="auto">
          <a:xfrm>
            <a:off x="1555353" y="3575696"/>
            <a:ext cx="108000" cy="108000"/>
          </a:xfrm>
          <a:prstGeom prst="ellipse">
            <a:avLst/>
          </a:prstGeom>
          <a:noFill/>
          <a:ln w="28575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설명선 3 7"/>
          <p:cNvSpPr/>
          <p:nvPr/>
        </p:nvSpPr>
        <p:spPr bwMode="auto">
          <a:xfrm>
            <a:off x="4059532" y="3140968"/>
            <a:ext cx="360040" cy="360040"/>
          </a:xfrm>
          <a:prstGeom prst="borderCallout3">
            <a:avLst>
              <a:gd name="adj1" fmla="val 18750"/>
              <a:gd name="adj2" fmla="val -478"/>
              <a:gd name="adj3" fmla="val 18750"/>
              <a:gd name="adj4" fmla="val -16667"/>
              <a:gd name="adj5" fmla="val 18870"/>
              <a:gd name="adj6" fmla="val -137480"/>
              <a:gd name="adj7" fmla="val 66458"/>
              <a:gd name="adj8" fmla="val -182852"/>
            </a:avLst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설명선 3 8"/>
          <p:cNvSpPr/>
          <p:nvPr/>
        </p:nvSpPr>
        <p:spPr bwMode="auto">
          <a:xfrm>
            <a:off x="8812932" y="2928754"/>
            <a:ext cx="540000" cy="540000"/>
          </a:xfrm>
          <a:prstGeom prst="borderCallout3">
            <a:avLst>
              <a:gd name="adj1" fmla="val 84348"/>
              <a:gd name="adj2" fmla="val -478"/>
              <a:gd name="adj3" fmla="val 342664"/>
              <a:gd name="adj4" fmla="val -46300"/>
              <a:gd name="adj5" fmla="val 338595"/>
              <a:gd name="adj6" fmla="val -996213"/>
              <a:gd name="adj7" fmla="val 135194"/>
              <a:gd name="adj8" fmla="val -1324589"/>
            </a:avLst>
          </a:prstGeom>
          <a:noFill/>
          <a:ln w="19050" cap="flat" cmpd="sng" algn="ctr">
            <a:solidFill>
              <a:srgbClr val="E67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케이블조립체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(CA16)</a:t>
            </a:r>
            <a:endParaRPr lang="ko-KR" altLang="en-US" sz="1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19343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487112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인터콤 연동시험장비 구성 형상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인터콤 연동시험장비 구성 형상</a:t>
            </a:r>
            <a:endParaRPr lang="en-US" altLang="ko-KR" sz="1800" dirty="0" smtClean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994573"/>
              </p:ext>
            </p:extLst>
          </p:nvPr>
        </p:nvGraphicFramePr>
        <p:xfrm>
          <a:off x="4088110" y="1123003"/>
          <a:ext cx="5472608" cy="4077462"/>
        </p:xfrm>
        <a:graphic>
          <a:graphicData uri="http://schemas.openxmlformats.org/drawingml/2006/table">
            <a:tbl>
              <a:tblPr/>
              <a:tblGrid>
                <a:gridCol w="524771">
                  <a:extLst>
                    <a:ext uri="{9D8B030D-6E8A-4147-A177-3AD203B41FA5}">
                      <a16:colId xmlns:a16="http://schemas.microsoft.com/office/drawing/2014/main" val="2777495699"/>
                    </a:ext>
                  </a:extLst>
                </a:gridCol>
                <a:gridCol w="2459825">
                  <a:extLst>
                    <a:ext uri="{9D8B030D-6E8A-4147-A177-3AD203B41FA5}">
                      <a16:colId xmlns:a16="http://schemas.microsoft.com/office/drawing/2014/main" val="178182076"/>
                    </a:ext>
                  </a:extLst>
                </a:gridCol>
                <a:gridCol w="2488012">
                  <a:extLst>
                    <a:ext uri="{9D8B030D-6E8A-4147-A177-3AD203B41FA5}">
                      <a16:colId xmlns:a16="http://schemas.microsoft.com/office/drawing/2014/main" val="1920133791"/>
                    </a:ext>
                  </a:extLst>
                </a:gridCol>
              </a:tblGrid>
              <a:tr h="3642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en-US" sz="14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품명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08817"/>
                  </a:ext>
                </a:extLst>
              </a:tr>
              <a:tr h="3642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안테나 조립체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상부 장착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137543"/>
                  </a:ext>
                </a:extLst>
              </a:tr>
              <a:tr h="3642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제어 모듈 조립체</a:t>
                      </a:r>
                      <a:r>
                        <a:rPr lang="en-US" altLang="ko-KR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(6U</a:t>
                      </a:r>
                      <a:r>
                        <a:rPr lang="en-US" altLang="ko-KR" sz="14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6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슬라이드 구성 및 </a:t>
                      </a:r>
                      <a:r>
                        <a:rPr lang="en-US" altLang="ko-KR" sz="1400" b="1" kern="0" spc="-6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</a:t>
                      </a:r>
                      <a:r>
                        <a:rPr lang="ko-KR" altLang="en-US" sz="1400" b="1" kern="0" spc="-6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전원 제어</a:t>
                      </a:r>
                      <a:endParaRPr lang="ko-KR" altLang="en-US" sz="1400" kern="0" spc="-6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397228"/>
                  </a:ext>
                </a:extLst>
              </a:tr>
              <a:tr h="3642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AIU/ICP </a:t>
                      </a:r>
                      <a:r>
                        <a:rPr lang="ko-KR" altLang="en-US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조립체</a:t>
                      </a:r>
                      <a:r>
                        <a:rPr lang="en-US" altLang="ko-KR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(7U</a:t>
                      </a:r>
                      <a:r>
                        <a:rPr lang="en-US" altLang="ko-KR" sz="14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 </a:t>
                      </a:r>
                      <a:r>
                        <a:rPr lang="ko-KR" altLang="en-US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장착</a:t>
                      </a:r>
                      <a:endParaRPr lang="en-US" altLang="ko-KR" sz="1400" b="1" kern="0" spc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슬라이드 구성</a:t>
                      </a:r>
                      <a:r>
                        <a:rPr lang="en-US" altLang="ko-KR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분리형</a:t>
                      </a:r>
                      <a:r>
                        <a:rPr lang="en-US" altLang="ko-KR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516810"/>
                  </a:ext>
                </a:extLst>
              </a:tr>
              <a:tr h="3642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노트북</a:t>
                      </a:r>
                      <a:r>
                        <a:rPr lang="en-US" altLang="ko-KR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  <a:r>
                        <a:rPr lang="en-US" altLang="ko-KR" sz="14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터미널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781797"/>
                  </a:ext>
                </a:extLst>
              </a:tr>
              <a:tr h="3642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블랭크 판넬</a:t>
                      </a:r>
                      <a:r>
                        <a:rPr lang="en-US" altLang="ko-KR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(1U)</a:t>
                      </a:r>
                      <a:endParaRPr lang="ko-KR" altLang="en-US" sz="1400" b="1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높이 조정</a:t>
                      </a:r>
                      <a:endParaRPr lang="ko-KR" altLang="en-US" sz="1400" b="1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71666"/>
                  </a:ext>
                </a:extLst>
              </a:tr>
              <a:tr h="3642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전원 공급부</a:t>
                      </a:r>
                      <a:r>
                        <a:rPr lang="en-US" altLang="ko-KR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(2</a:t>
                      </a:r>
                      <a:r>
                        <a:rPr lang="en-US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 </a:t>
                      </a:r>
                      <a:r>
                        <a:rPr lang="ko-KR" altLang="en-US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명판 포함</a:t>
                      </a:r>
                      <a:r>
                        <a:rPr lang="en-US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sz="1400" b="1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상용품</a:t>
                      </a:r>
                      <a:endParaRPr lang="ko-KR" altLang="en-US" sz="1400" b="1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892266"/>
                  </a:ext>
                </a:extLst>
              </a:tr>
              <a:tr h="3642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무전기</a:t>
                      </a:r>
                      <a:r>
                        <a:rPr lang="en-US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조립체</a:t>
                      </a:r>
                      <a:r>
                        <a:rPr lang="en-US" altLang="ko-KR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</a:t>
                      </a:r>
                      <a:r>
                        <a:rPr lang="en-US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  <a:r>
                        <a:rPr lang="en-US" sz="14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14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 장착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슬라이드 </a:t>
                      </a:r>
                      <a:r>
                        <a:rPr lang="ko-KR" altLang="en-US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</a:t>
                      </a:r>
                      <a:r>
                        <a:rPr lang="en-US" altLang="ko-KR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교체형</a:t>
                      </a:r>
                      <a:r>
                        <a:rPr lang="en-US" altLang="ko-KR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215215"/>
                  </a:ext>
                </a:extLst>
              </a:tr>
              <a:tr h="3654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⑧</a:t>
                      </a:r>
                      <a:endParaRPr lang="ko-KR" altLang="en-US" sz="1400" b="1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보관함 조립체</a:t>
                      </a:r>
                      <a:r>
                        <a:rPr lang="en-US" altLang="ko-KR" sz="14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(4U)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슬라이드 구성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727219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187723" y="5229200"/>
            <a:ext cx="51845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주요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특성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 typeface="굴림" pitchFamily="50" charset="-127"/>
              <a:buChar char="−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크기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27U (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600(W) x 1826(H) x 900(D)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mm),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19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인치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RACK</a:t>
            </a:r>
          </a:p>
          <a:p>
            <a:pPr lvl="0" algn="l">
              <a:lnSpc>
                <a:spcPct val="150000"/>
              </a:lnSpc>
              <a:spcBef>
                <a:spcPct val="0"/>
              </a:spcBef>
              <a:buFont typeface="굴림" pitchFamily="50" charset="-127"/>
              <a:buChar char="−"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AIU/ICP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조립체 환경 시험을 위한 분리형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lvl="0" algn="l">
              <a:lnSpc>
                <a:spcPct val="150000"/>
              </a:lnSpc>
              <a:spcBef>
                <a:spcPct val="0"/>
              </a:spcBef>
              <a:buFont typeface="굴림" pitchFamily="50" charset="-127"/>
              <a:buChar char="−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노트북을 이용한 제어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(LAN)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59718" y="1124744"/>
            <a:ext cx="2998573" cy="5242311"/>
            <a:chOff x="559718" y="1124744"/>
            <a:chExt cx="2998573" cy="524231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718" y="1124744"/>
              <a:ext cx="2099409" cy="5242311"/>
            </a:xfrm>
            <a:prstGeom prst="rect">
              <a:avLst/>
            </a:prstGeom>
          </p:spPr>
        </p:pic>
        <p:sp>
          <p:nvSpPr>
            <p:cNvPr id="33" name="타원 32"/>
            <p:cNvSpPr/>
            <p:nvPr/>
          </p:nvSpPr>
          <p:spPr bwMode="auto">
            <a:xfrm>
              <a:off x="3268692" y="1353320"/>
              <a:ext cx="287338" cy="288925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tailEnd type="oval"/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b="1" kern="0" dirty="0" smtClean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1</a:t>
              </a:r>
              <a:endParaRPr kumimoji="0" lang="en-US" altLang="ko-KR" sz="1100" b="1" kern="0" dirty="0">
                <a:solidFill>
                  <a:sysClr val="windowText" lastClr="000000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 bwMode="auto">
            <a:xfrm flipH="1">
              <a:off x="2220617" y="1522186"/>
              <a:ext cx="1058910" cy="510354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tailEnd type="oval"/>
            </a:ln>
            <a:effectLst/>
          </p:spPr>
        </p:cxnSp>
        <p:grpSp>
          <p:nvGrpSpPr>
            <p:cNvPr id="8" name="그룹 7"/>
            <p:cNvGrpSpPr/>
            <p:nvPr/>
          </p:nvGrpSpPr>
          <p:grpSpPr>
            <a:xfrm>
              <a:off x="2216284" y="2017494"/>
              <a:ext cx="1335413" cy="679220"/>
              <a:chOff x="2373017" y="1505720"/>
              <a:chExt cx="1335413" cy="679220"/>
            </a:xfrm>
          </p:grpSpPr>
          <p:sp>
            <p:nvSpPr>
              <p:cNvPr id="23" name="타원 22"/>
              <p:cNvSpPr/>
              <p:nvPr/>
            </p:nvSpPr>
            <p:spPr bwMode="auto">
              <a:xfrm>
                <a:off x="3421092" y="1505720"/>
                <a:ext cx="287338" cy="288925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tailEnd type="oval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100" b="1" kern="0" dirty="0" smtClean="0">
                    <a:solidFill>
                      <a:sysClr val="windowText" lastClr="000000"/>
                    </a:solidFill>
                    <a:latin typeface="맑은 고딕"/>
                    <a:ea typeface="맑은 고딕"/>
                  </a:rPr>
                  <a:t>2</a:t>
                </a:r>
                <a:endParaRPr kumimoji="0" lang="en-US" altLang="ko-KR" sz="1100" b="1" kern="0" dirty="0">
                  <a:solidFill>
                    <a:sysClr val="windowText" lastClr="000000"/>
                  </a:solidFill>
                  <a:latin typeface="맑은 고딕"/>
                  <a:ea typeface="맑은 고딕"/>
                </a:endParaRPr>
              </a:p>
            </p:txBody>
          </p:sp>
          <p:cxnSp>
            <p:nvCxnSpPr>
              <p:cNvPr id="24" name="직선 연결선 23"/>
              <p:cNvCxnSpPr/>
              <p:nvPr/>
            </p:nvCxnSpPr>
            <p:spPr bwMode="auto">
              <a:xfrm flipH="1">
                <a:off x="2373017" y="1674586"/>
                <a:ext cx="1058910" cy="510354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tailEnd type="oval"/>
              </a:ln>
              <a:effectLst/>
            </p:spPr>
          </p:cxnSp>
        </p:grpSp>
        <p:grpSp>
          <p:nvGrpSpPr>
            <p:cNvPr id="28" name="그룹 27"/>
            <p:cNvGrpSpPr/>
            <p:nvPr/>
          </p:nvGrpSpPr>
          <p:grpSpPr>
            <a:xfrm>
              <a:off x="2219872" y="2597182"/>
              <a:ext cx="1335413" cy="679220"/>
              <a:chOff x="2373017" y="1505720"/>
              <a:chExt cx="1335413" cy="679220"/>
            </a:xfrm>
          </p:grpSpPr>
          <p:sp>
            <p:nvSpPr>
              <p:cNvPr id="29" name="타원 28"/>
              <p:cNvSpPr/>
              <p:nvPr/>
            </p:nvSpPr>
            <p:spPr bwMode="auto">
              <a:xfrm>
                <a:off x="3421092" y="1505720"/>
                <a:ext cx="287338" cy="288925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tailEnd type="oval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100" b="1" kern="0" dirty="0" smtClean="0">
                    <a:solidFill>
                      <a:sysClr val="windowText" lastClr="000000"/>
                    </a:solidFill>
                    <a:latin typeface="맑은 고딕"/>
                    <a:ea typeface="맑은 고딕"/>
                  </a:rPr>
                  <a:t>3</a:t>
                </a:r>
                <a:endParaRPr kumimoji="0" lang="en-US" altLang="ko-KR" sz="1100" b="1" kern="0" dirty="0">
                  <a:solidFill>
                    <a:sysClr val="windowText" lastClr="000000"/>
                  </a:solidFill>
                  <a:latin typeface="맑은 고딕"/>
                  <a:ea typeface="맑은 고딕"/>
                </a:endParaRPr>
              </a:p>
            </p:txBody>
          </p:sp>
          <p:cxnSp>
            <p:nvCxnSpPr>
              <p:cNvPr id="30" name="직선 연결선 29"/>
              <p:cNvCxnSpPr/>
              <p:nvPr/>
            </p:nvCxnSpPr>
            <p:spPr bwMode="auto">
              <a:xfrm flipH="1">
                <a:off x="2373017" y="1674586"/>
                <a:ext cx="1058910" cy="510354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tailEnd type="oval"/>
              </a:ln>
              <a:effectLst/>
            </p:spPr>
          </p:cxnSp>
        </p:grpSp>
        <p:grpSp>
          <p:nvGrpSpPr>
            <p:cNvPr id="31" name="그룹 30"/>
            <p:cNvGrpSpPr/>
            <p:nvPr/>
          </p:nvGrpSpPr>
          <p:grpSpPr>
            <a:xfrm>
              <a:off x="2219713" y="3367298"/>
              <a:ext cx="1335413" cy="679220"/>
              <a:chOff x="2373017" y="1505720"/>
              <a:chExt cx="1335413" cy="679220"/>
            </a:xfrm>
          </p:grpSpPr>
          <p:sp>
            <p:nvSpPr>
              <p:cNvPr id="32" name="타원 31"/>
              <p:cNvSpPr/>
              <p:nvPr/>
            </p:nvSpPr>
            <p:spPr bwMode="auto">
              <a:xfrm>
                <a:off x="3421092" y="1505720"/>
                <a:ext cx="287338" cy="288925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tailEnd type="oval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100" b="1" kern="0" dirty="0" smtClean="0">
                    <a:solidFill>
                      <a:sysClr val="windowText" lastClr="000000"/>
                    </a:solidFill>
                    <a:latin typeface="맑은 고딕"/>
                    <a:ea typeface="맑은 고딕"/>
                  </a:rPr>
                  <a:t>4</a:t>
                </a:r>
                <a:endParaRPr kumimoji="0" lang="en-US" altLang="ko-KR" sz="1100" b="1" kern="0" dirty="0">
                  <a:solidFill>
                    <a:sysClr val="windowText" lastClr="000000"/>
                  </a:solidFill>
                  <a:latin typeface="맑은 고딕"/>
                  <a:ea typeface="맑은 고딕"/>
                </a:endParaRPr>
              </a:p>
            </p:txBody>
          </p:sp>
          <p:cxnSp>
            <p:nvCxnSpPr>
              <p:cNvPr id="35" name="직선 연결선 34"/>
              <p:cNvCxnSpPr/>
              <p:nvPr/>
            </p:nvCxnSpPr>
            <p:spPr bwMode="auto">
              <a:xfrm flipH="1">
                <a:off x="2373017" y="1674586"/>
                <a:ext cx="1058910" cy="510354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tailEnd type="oval"/>
              </a:ln>
              <a:effectLst/>
            </p:spPr>
          </p:cxnSp>
        </p:grpSp>
        <p:grpSp>
          <p:nvGrpSpPr>
            <p:cNvPr id="38" name="그룹 37"/>
            <p:cNvGrpSpPr/>
            <p:nvPr/>
          </p:nvGrpSpPr>
          <p:grpSpPr>
            <a:xfrm>
              <a:off x="2214567" y="3671872"/>
              <a:ext cx="1335413" cy="679220"/>
              <a:chOff x="2373017" y="1505720"/>
              <a:chExt cx="1335413" cy="679220"/>
            </a:xfrm>
          </p:grpSpPr>
          <p:sp>
            <p:nvSpPr>
              <p:cNvPr id="41" name="타원 40"/>
              <p:cNvSpPr/>
              <p:nvPr/>
            </p:nvSpPr>
            <p:spPr bwMode="auto">
              <a:xfrm>
                <a:off x="3421092" y="1505720"/>
                <a:ext cx="287338" cy="288925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tailEnd type="oval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100" b="1" kern="0" dirty="0" smtClean="0">
                    <a:solidFill>
                      <a:sysClr val="windowText" lastClr="000000"/>
                    </a:solidFill>
                    <a:latin typeface="맑은 고딕"/>
                    <a:ea typeface="맑은 고딕"/>
                  </a:rPr>
                  <a:t>5</a:t>
                </a:r>
                <a:endParaRPr kumimoji="0" lang="en-US" altLang="ko-KR" sz="1100" b="1" kern="0" dirty="0">
                  <a:solidFill>
                    <a:sysClr val="windowText" lastClr="000000"/>
                  </a:solidFill>
                  <a:latin typeface="맑은 고딕"/>
                  <a:ea typeface="맑은 고딕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 bwMode="auto">
              <a:xfrm flipH="1">
                <a:off x="2373017" y="1674586"/>
                <a:ext cx="1058910" cy="510354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tailEnd type="oval"/>
              </a:ln>
              <a:effectLst/>
            </p:spPr>
          </p:cxnSp>
        </p:grpSp>
        <p:grpSp>
          <p:nvGrpSpPr>
            <p:cNvPr id="47" name="그룹 46"/>
            <p:cNvGrpSpPr/>
            <p:nvPr/>
          </p:nvGrpSpPr>
          <p:grpSpPr>
            <a:xfrm>
              <a:off x="2214567" y="3985776"/>
              <a:ext cx="1335413" cy="679220"/>
              <a:chOff x="2373017" y="1505720"/>
              <a:chExt cx="1335413" cy="679220"/>
            </a:xfrm>
          </p:grpSpPr>
          <p:sp>
            <p:nvSpPr>
              <p:cNvPr id="50" name="타원 49"/>
              <p:cNvSpPr/>
              <p:nvPr/>
            </p:nvSpPr>
            <p:spPr bwMode="auto">
              <a:xfrm>
                <a:off x="3421092" y="1505720"/>
                <a:ext cx="287338" cy="288925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tailEnd type="oval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100" b="1" kern="0" dirty="0" smtClean="0">
                    <a:solidFill>
                      <a:sysClr val="windowText" lastClr="000000"/>
                    </a:solidFill>
                    <a:latin typeface="맑은 고딕"/>
                    <a:ea typeface="맑은 고딕"/>
                  </a:rPr>
                  <a:t>6</a:t>
                </a:r>
                <a:endParaRPr kumimoji="0" lang="en-US" altLang="ko-KR" sz="1100" b="1" kern="0" dirty="0">
                  <a:solidFill>
                    <a:sysClr val="windowText" lastClr="000000"/>
                  </a:solidFill>
                  <a:latin typeface="맑은 고딕"/>
                  <a:ea typeface="맑은 고딕"/>
                </a:endParaRPr>
              </a:p>
            </p:txBody>
          </p:sp>
          <p:cxnSp>
            <p:nvCxnSpPr>
              <p:cNvPr id="53" name="직선 연결선 52"/>
              <p:cNvCxnSpPr/>
              <p:nvPr/>
            </p:nvCxnSpPr>
            <p:spPr bwMode="auto">
              <a:xfrm flipH="1">
                <a:off x="2373017" y="1674586"/>
                <a:ext cx="1058910" cy="510354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tailEnd type="oval"/>
              </a:ln>
              <a:effectLst/>
            </p:spPr>
          </p:cxnSp>
        </p:grpSp>
        <p:grpSp>
          <p:nvGrpSpPr>
            <p:cNvPr id="54" name="그룹 53"/>
            <p:cNvGrpSpPr/>
            <p:nvPr/>
          </p:nvGrpSpPr>
          <p:grpSpPr>
            <a:xfrm>
              <a:off x="2214567" y="4443421"/>
              <a:ext cx="1335413" cy="679220"/>
              <a:chOff x="2373017" y="1505720"/>
              <a:chExt cx="1335413" cy="679220"/>
            </a:xfrm>
          </p:grpSpPr>
          <p:sp>
            <p:nvSpPr>
              <p:cNvPr id="55" name="타원 54"/>
              <p:cNvSpPr/>
              <p:nvPr/>
            </p:nvSpPr>
            <p:spPr bwMode="auto">
              <a:xfrm>
                <a:off x="3421092" y="1505720"/>
                <a:ext cx="287338" cy="288925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tailEnd type="oval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100" b="1" kern="0" dirty="0" smtClean="0">
                    <a:solidFill>
                      <a:sysClr val="windowText" lastClr="000000"/>
                    </a:solidFill>
                    <a:latin typeface="맑은 고딕"/>
                    <a:ea typeface="맑은 고딕"/>
                  </a:rPr>
                  <a:t>7</a:t>
                </a:r>
                <a:endParaRPr kumimoji="0" lang="en-US" altLang="ko-KR" sz="1100" b="1" kern="0" dirty="0">
                  <a:solidFill>
                    <a:sysClr val="windowText" lastClr="000000"/>
                  </a:solidFill>
                  <a:latin typeface="맑은 고딕"/>
                  <a:ea typeface="맑은 고딕"/>
                </a:endParaRPr>
              </a:p>
            </p:txBody>
          </p:sp>
          <p:cxnSp>
            <p:nvCxnSpPr>
              <p:cNvPr id="56" name="직선 연결선 55"/>
              <p:cNvCxnSpPr/>
              <p:nvPr/>
            </p:nvCxnSpPr>
            <p:spPr bwMode="auto">
              <a:xfrm flipH="1">
                <a:off x="2373017" y="1674586"/>
                <a:ext cx="1058910" cy="510354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tailEnd type="oval"/>
              </a:ln>
              <a:effectLst/>
            </p:spPr>
          </p:cxnSp>
        </p:grpSp>
        <p:grpSp>
          <p:nvGrpSpPr>
            <p:cNvPr id="57" name="그룹 56"/>
            <p:cNvGrpSpPr/>
            <p:nvPr/>
          </p:nvGrpSpPr>
          <p:grpSpPr>
            <a:xfrm>
              <a:off x="2222878" y="4991276"/>
              <a:ext cx="1335413" cy="679220"/>
              <a:chOff x="2373017" y="1505720"/>
              <a:chExt cx="1335413" cy="679220"/>
            </a:xfrm>
          </p:grpSpPr>
          <p:sp>
            <p:nvSpPr>
              <p:cNvPr id="58" name="타원 57"/>
              <p:cNvSpPr/>
              <p:nvPr/>
            </p:nvSpPr>
            <p:spPr bwMode="auto">
              <a:xfrm>
                <a:off x="3421092" y="1505720"/>
                <a:ext cx="287338" cy="288925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tailEnd type="oval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100" b="1" kern="0" dirty="0" smtClean="0">
                    <a:solidFill>
                      <a:sysClr val="windowText" lastClr="000000"/>
                    </a:solidFill>
                    <a:latin typeface="맑은 고딕"/>
                    <a:ea typeface="맑은 고딕"/>
                  </a:rPr>
                  <a:t>8</a:t>
                </a:r>
                <a:endParaRPr kumimoji="0" lang="en-US" altLang="ko-KR" sz="1100" b="1" kern="0" dirty="0">
                  <a:solidFill>
                    <a:sysClr val="windowText" lastClr="000000"/>
                  </a:solidFill>
                  <a:latin typeface="맑은 고딕"/>
                  <a:ea typeface="맑은 고딕"/>
                </a:endParaRPr>
              </a:p>
            </p:txBody>
          </p:sp>
          <p:cxnSp>
            <p:nvCxnSpPr>
              <p:cNvPr id="59" name="직선 연결선 58"/>
              <p:cNvCxnSpPr/>
              <p:nvPr/>
            </p:nvCxnSpPr>
            <p:spPr bwMode="auto">
              <a:xfrm flipH="1">
                <a:off x="2373017" y="1674586"/>
                <a:ext cx="1058910" cy="510354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tailEnd type="oval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62088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707" y="994519"/>
            <a:ext cx="4469634" cy="24752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제어 모듈 조립체 형상 및 부품 리스트 </a:t>
            </a:r>
            <a:endParaRPr lang="en-US" altLang="ko-KR" sz="1800" dirty="0" smtClean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7344816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인터콤 연동시험장비 구성품 형상 및 부품 리스트 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4537936-9154-4EC0-B1C4-EF01438C9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119917"/>
              </p:ext>
            </p:extLst>
          </p:nvPr>
        </p:nvGraphicFramePr>
        <p:xfrm>
          <a:off x="1135783" y="3429000"/>
          <a:ext cx="7488833" cy="297392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87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4134">
                  <a:extLst>
                    <a:ext uri="{9D8B030D-6E8A-4147-A177-3AD203B41FA5}">
                      <a16:colId xmlns:a16="http://schemas.microsoft.com/office/drawing/2014/main" val="3953671592"/>
                    </a:ext>
                  </a:extLst>
                </a:gridCol>
                <a:gridCol w="305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37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24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형상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상세 사양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제조사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3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PTT Switch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5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Push switch</a:t>
                      </a: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5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WECO</a:t>
                      </a:r>
                      <a:endParaRPr lang="ko-KR" altLang="en-US" sz="9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3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전원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Switch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5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토글 스위치 </a:t>
                      </a:r>
                      <a:r>
                        <a:rPr lang="en-US" altLang="ko-KR" sz="95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WJT-6210S</a:t>
                      </a: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5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우진 전기</a:t>
                      </a:r>
                      <a:endParaRPr lang="ko-KR" altLang="en-US" sz="9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3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오디오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Connector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5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U174</a:t>
                      </a:r>
                      <a:r>
                        <a:rPr lang="en-US" altLang="ko-KR" sz="95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5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호환</a:t>
                      </a:r>
                      <a:endParaRPr lang="ko-KR" altLang="en-US" sz="95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5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NEXUS</a:t>
                      </a:r>
                      <a:endParaRPr lang="ko-KR" altLang="en-US" sz="95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1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스피커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95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AS04008PR-WR-R</a:t>
                      </a:r>
                    </a:p>
                    <a:p>
                      <a:pPr marL="0" indent="0" algn="l" defTabSz="914400" rtl="0" eaLnBrk="1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95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IMPEDANCE 8 </a:t>
                      </a:r>
                      <a:r>
                        <a:rPr kumimoji="1" lang="el-GR" altLang="ko-KR" sz="95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Ω</a:t>
                      </a:r>
                      <a:r>
                        <a:rPr kumimoji="1" lang="en-US" altLang="ko-KR" sz="95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OUTPUT SPL @ 1W/1M 92㏈ </a:t>
                      </a:r>
                      <a:endParaRPr kumimoji="1" lang="ko-KR" altLang="en-US" sz="950" b="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5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PUL</a:t>
                      </a:r>
                      <a:r>
                        <a:rPr lang="en-US" altLang="ko-KR" sz="95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</a:t>
                      </a:r>
                      <a:r>
                        <a:rPr lang="en-US" altLang="ko-KR" sz="95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UDIO</a:t>
                      </a:r>
                      <a:endParaRPr lang="ko-KR" altLang="en-US" sz="95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64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전압계</a:t>
                      </a: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전류계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95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Auto Zero </a:t>
                      </a:r>
                      <a:r>
                        <a:rPr kumimoji="1" lang="ko-KR" altLang="en-US" sz="95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기능 및 </a:t>
                      </a:r>
                      <a:r>
                        <a:rPr kumimoji="1" lang="en-US" altLang="ko-KR" sz="95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Hold </a:t>
                      </a:r>
                      <a:r>
                        <a:rPr kumimoji="1" lang="ko-KR" altLang="en-US" sz="95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기능</a:t>
                      </a:r>
                    </a:p>
                    <a:p>
                      <a:pPr marL="0" indent="0" algn="l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95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실효값</a:t>
                      </a:r>
                      <a:r>
                        <a:rPr kumimoji="1" lang="en-US" altLang="ko-KR" sz="95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95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평균값 선택 기능 </a:t>
                      </a:r>
                      <a:r>
                        <a:rPr kumimoji="1" lang="en-US" altLang="ko-KR" sz="95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(AC </a:t>
                      </a:r>
                      <a:r>
                        <a:rPr kumimoji="1" lang="ko-KR" altLang="en-US" sz="95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전압</a:t>
                      </a:r>
                      <a:r>
                        <a:rPr kumimoji="1" lang="en-US" altLang="ko-KR" sz="95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95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전류</a:t>
                      </a:r>
                      <a:r>
                        <a:rPr kumimoji="1" lang="en-US" altLang="ko-KR" sz="95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0" indent="0" algn="l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95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7-</a:t>
                      </a:r>
                      <a:r>
                        <a:rPr kumimoji="1" lang="ko-KR" altLang="en-US" sz="95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세그먼트 </a:t>
                      </a:r>
                      <a:r>
                        <a:rPr kumimoji="1" lang="en-US" altLang="ko-KR" sz="95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LED </a:t>
                      </a:r>
                      <a:r>
                        <a:rPr kumimoji="1" lang="ko-KR" altLang="en-US" sz="95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방식</a:t>
                      </a:r>
                      <a:endParaRPr kumimoji="1" lang="en-US" altLang="ko-KR" sz="950" b="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5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AUTONOCS</a:t>
                      </a:r>
                      <a:endParaRPr lang="ko-KR" altLang="en-US" sz="95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154860"/>
                  </a:ext>
                </a:extLst>
              </a:tr>
              <a:tr h="5423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주전원 차단기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95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정격</a:t>
                      </a:r>
                      <a:r>
                        <a:rPr kumimoji="1" lang="en-US" altLang="ko-KR" sz="95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: AC 220V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95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정격</a:t>
                      </a:r>
                      <a:r>
                        <a:rPr kumimoji="1" lang="en-US" altLang="ko-KR" sz="95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95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차단 </a:t>
                      </a:r>
                      <a:r>
                        <a:rPr kumimoji="1" lang="en-US" altLang="ko-KR" sz="95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AC 220V 5.0A</a:t>
                      </a: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5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DACO</a:t>
                      </a:r>
                      <a:endParaRPr lang="ko-KR" altLang="en-US" sz="95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944538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556" y="3714561"/>
            <a:ext cx="427933" cy="2316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76" y="3989925"/>
            <a:ext cx="288624" cy="2886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9539" y="4679285"/>
            <a:ext cx="233299" cy="311065"/>
          </a:xfrm>
          <a:prstGeom prst="rect">
            <a:avLst/>
          </a:prstGeom>
        </p:spPr>
      </p:pic>
      <p:pic>
        <p:nvPicPr>
          <p:cNvPr id="3074" name="Picture 2" descr="TJT-12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86" b="-1"/>
          <a:stretch/>
        </p:blipFill>
        <p:spPr bwMode="auto">
          <a:xfrm>
            <a:off x="3291308" y="4280545"/>
            <a:ext cx="329760" cy="28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8" t="9903" r="18997" b="15755"/>
          <a:stretch/>
        </p:blipFill>
        <p:spPr>
          <a:xfrm flipH="1">
            <a:off x="3259847" y="5875755"/>
            <a:ext cx="401403" cy="46376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889" y="5167352"/>
            <a:ext cx="552990" cy="54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AIU/ICP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조립체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형상 및 부품 리스트 </a:t>
            </a:r>
            <a:endParaRPr lang="en-US" altLang="ko-KR" sz="1800" dirty="0" smtClean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7344816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인터콤 연동시험장비 구성품 형상 및 부품 리스트 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962888"/>
              </p:ext>
            </p:extLst>
          </p:nvPr>
        </p:nvGraphicFramePr>
        <p:xfrm>
          <a:off x="1351806" y="4869160"/>
          <a:ext cx="7401335" cy="136230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32570">
                  <a:extLst>
                    <a:ext uri="{9D8B030D-6E8A-4147-A177-3AD203B41FA5}">
                      <a16:colId xmlns:a16="http://schemas.microsoft.com/office/drawing/2014/main" val="9578964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683084623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1761944190"/>
                    </a:ext>
                  </a:extLst>
                </a:gridCol>
                <a:gridCol w="11722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50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형상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상세 사양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제조사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685028"/>
                  </a:ext>
                </a:extLst>
              </a:tr>
              <a:tr h="5486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PTT Switch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Push switch</a:t>
                      </a: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WECO</a:t>
                      </a: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340834"/>
                  </a:ext>
                </a:extLst>
              </a:tr>
              <a:tr h="5486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오디오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Connector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U174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호환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NEXUS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044141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006" y="5151344"/>
            <a:ext cx="899123" cy="5054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558" y="1125144"/>
            <a:ext cx="5680907" cy="3600000"/>
          </a:xfrm>
          <a:prstGeom prst="rect">
            <a:avLst/>
          </a:prstGeom>
        </p:spPr>
      </p:pic>
      <p:pic>
        <p:nvPicPr>
          <p:cNvPr id="9" name="Picture 2" descr="TJT-12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86" b="-1"/>
          <a:stretch/>
        </p:blipFill>
        <p:spPr bwMode="auto">
          <a:xfrm>
            <a:off x="3368030" y="5772467"/>
            <a:ext cx="513870" cy="43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08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4488" y="476672"/>
            <a:ext cx="94330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fontAlgn="base" latinLnBrk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kumimoji="1" sz="1600" b="1" kern="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0" lang="en-US" altLang="ko-KR" sz="2400" b="0" kern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</a:t>
            </a:r>
            <a:r>
              <a:rPr lang="en-US" altLang="ko-KR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 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무전기 조립체 형상 및 </a:t>
            </a:r>
            <a:r>
              <a:rPr lang="en-US" altLang="ko-KR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Mating Connector</a:t>
            </a:r>
            <a:r>
              <a:rPr lang="ko-KR" altLang="en-US" sz="180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 리스트 </a:t>
            </a:r>
            <a:endParaRPr lang="en-US" altLang="ko-KR" sz="1800" dirty="0" smtClean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gray">
          <a:xfrm>
            <a:off x="271686" y="96285"/>
            <a:ext cx="7344816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l" fontAlgn="t"/>
            <a:r>
              <a:rPr lang="ko-KR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인터콤 연동시험장비 구성품 형상 및 부품 리스트 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537936-9154-4EC0-B1C4-EF01438C9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536982"/>
              </p:ext>
            </p:extLst>
          </p:nvPr>
        </p:nvGraphicFramePr>
        <p:xfrm>
          <a:off x="1115125" y="3977224"/>
          <a:ext cx="7869529" cy="233209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60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791">
                  <a:extLst>
                    <a:ext uri="{9D8B030D-6E8A-4147-A177-3AD203B41FA5}">
                      <a16:colId xmlns:a16="http://schemas.microsoft.com/office/drawing/2014/main" val="3953671592"/>
                    </a:ext>
                  </a:extLst>
                </a:gridCol>
                <a:gridCol w="2226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7965">
                  <a:extLst>
                    <a:ext uri="{9D8B030D-6E8A-4147-A177-3AD203B41FA5}">
                      <a16:colId xmlns:a16="http://schemas.microsoft.com/office/drawing/2014/main" val="3191655166"/>
                    </a:ext>
                  </a:extLst>
                </a:gridCol>
                <a:gridCol w="846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0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0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형상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상세 사양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형상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상세 사양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3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무전기 </a:t>
                      </a: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P1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MS27473T18B32SN </a:t>
                      </a:r>
                    </a:p>
                    <a:p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Audio,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전원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무전기 </a:t>
                      </a: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P6</a:t>
                      </a:r>
                      <a:endParaRPr kumimoji="1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MS27473T18B32SA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제어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(1553B set)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3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무전기 </a:t>
                      </a: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P2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N-Type(242163)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Antenna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무전기 </a:t>
                      </a: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P7</a:t>
                      </a:r>
                      <a:endParaRPr kumimoji="1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1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DK-621-0411-P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1553B BUS A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3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무전기 </a:t>
                      </a: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P4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MS27473T18B35PB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제어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(ZEROIZE)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무전기 </a:t>
                      </a: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P8</a:t>
                      </a:r>
                      <a:endParaRPr kumimoji="1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굴림" pitchFamily="50" charset="-127"/>
                        <a:buChar char="−"/>
                        <a:tabLst/>
                      </a:pPr>
                      <a:endParaRPr lang="en-US" altLang="ko-KR" sz="1100" b="1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DK-621-0011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1553B BUS B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235" y="4522266"/>
            <a:ext cx="574364" cy="49090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243" y="5733255"/>
            <a:ext cx="478636" cy="49090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675" y="4509119"/>
            <a:ext cx="488455" cy="4909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91" y="5127518"/>
            <a:ext cx="506888" cy="506888"/>
          </a:xfrm>
          <a:prstGeom prst="rect">
            <a:avLst/>
          </a:prstGeom>
        </p:spPr>
      </p:pic>
      <p:pic>
        <p:nvPicPr>
          <p:cNvPr id="4100" name="Picture 4" descr="TE Connectivity / Raychem D-621-00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066" y="5163977"/>
            <a:ext cx="576064" cy="43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TE Connectivity / Raychem D-621-00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326" y="5803343"/>
            <a:ext cx="576064" cy="43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729" y="1583368"/>
            <a:ext cx="5132517" cy="212724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5057" y="1600733"/>
            <a:ext cx="4651685" cy="20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9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헤드라인M" pitchFamily="18" charset="-127"/>
            <a:ea typeface="HY헤드라인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헤드라인M" pitchFamily="18" charset="-127"/>
            <a:ea typeface="HY헤드라인M" pitchFamily="18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7142</TotalTime>
  <Words>2266</Words>
  <Application>Microsoft Office PowerPoint</Application>
  <PresentationFormat>사용자 지정</PresentationFormat>
  <Paragraphs>736</Paragraphs>
  <Slides>50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2" baseType="lpstr">
      <vt:lpstr>Arial Unicode MS</vt:lpstr>
      <vt:lpstr>HY견고딕</vt:lpstr>
      <vt:lpstr>HY울릉도M</vt:lpstr>
      <vt:lpstr>HY헤드라인M</vt:lpstr>
      <vt:lpstr>굴림</vt:lpstr>
      <vt:lpstr>맑은 고딕</vt:lpstr>
      <vt:lpstr>Arial</vt:lpstr>
      <vt:lpstr>Calibri</vt:lpstr>
      <vt:lpstr>Times New Roman</vt:lpstr>
      <vt:lpstr>Wingdings</vt:lpstr>
      <vt:lpstr>한컴돋움</vt:lpstr>
      <vt:lpstr>기본 디자인</vt:lpstr>
      <vt:lpstr>인터콤 연동시험장비 상세 설계 검토 회의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lignex1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71235</dc:creator>
  <cp:lastModifiedBy>강연석</cp:lastModifiedBy>
  <cp:revision>620</cp:revision>
  <cp:lastPrinted>2020-11-23T07:50:49Z</cp:lastPrinted>
  <dcterms:created xsi:type="dcterms:W3CDTF">2008-09-19T05:48:55Z</dcterms:created>
  <dcterms:modified xsi:type="dcterms:W3CDTF">2021-01-14T05:42:22Z</dcterms:modified>
</cp:coreProperties>
</file>